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handoutMasters/handoutMaster1.xml" ContentType="application/vnd.openxmlformats-officedocument.presentationml.handoutMaster+xml"/>
  <Override PartName="/ppt/media/image3.svg" ContentType="image/svg+xml"/>
  <Override PartName="/ppt/media/image5.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handoutMasterIdLst>
    <p:handoutMasterId r:id="rId22"/>
  </p:handoutMasterIdLst>
  <p:sldIdLst>
    <p:sldId id="261" r:id="rId3"/>
    <p:sldId id="263" r:id="rId4"/>
    <p:sldId id="264" r:id="rId5"/>
    <p:sldId id="270" r:id="rId6"/>
    <p:sldId id="283" r:id="rId7"/>
    <p:sldId id="272" r:id="rId8"/>
    <p:sldId id="284" r:id="rId9"/>
    <p:sldId id="286" r:id="rId10"/>
    <p:sldId id="265" r:id="rId11"/>
    <p:sldId id="289" r:id="rId12"/>
    <p:sldId id="290" r:id="rId13"/>
    <p:sldId id="273" r:id="rId14"/>
    <p:sldId id="288" r:id="rId15"/>
    <p:sldId id="291" r:id="rId16"/>
    <p:sldId id="275" r:id="rId17"/>
    <p:sldId id="267" r:id="rId18"/>
    <p:sldId id="277" r:id="rId19"/>
    <p:sldId id="268" r:id="rId20"/>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微软雅黑" panose="020B0503020204020204" pitchFamily="34" charset="-122"/>
      <p:regular r:id="rId30"/>
    </p:embeddedFont>
    <p:embeddedFont>
      <p:font typeface="华文细黑" panose="02010600040101010101" pitchFamily="2" charset="-122"/>
      <p:regular r:id="rId31"/>
    </p:embeddedFont>
    <p:embeddedFont>
      <p:font typeface="等线" panose="02010600030101010101" charset="-122"/>
      <p:regular r:id="rId32"/>
    </p:embeddedFont>
    <p:embeddedFont>
      <p:font typeface="等线 Light" panose="02010600030101010101" charset="-122"/>
      <p:regular r:id="rId33"/>
    </p:embeddedFont>
  </p:embeddedFontLst>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06" userDrawn="1">
          <p15:clr>
            <a:srgbClr val="A4A3A4"/>
          </p15:clr>
        </p15:guide>
        <p15:guide id="2" pos="376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6F6"/>
    <a:srgbClr val="E6E6E6"/>
    <a:srgbClr val="F2DAE0"/>
    <a:srgbClr val="D7E5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68" autoAdjust="0"/>
    <p:restoredTop sz="94660"/>
  </p:normalViewPr>
  <p:slideViewPr>
    <p:cSldViewPr snapToGrid="0" showGuides="1">
      <p:cViewPr>
        <p:scale>
          <a:sx n="75" d="100"/>
          <a:sy n="75" d="100"/>
        </p:scale>
        <p:origin x="1788" y="738"/>
      </p:cViewPr>
      <p:guideLst>
        <p:guide orient="horz" pos="2406"/>
        <p:guide pos="37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gs" Target="tags/tag36.xml"/><Relationship Id="rId33" Type="http://schemas.openxmlformats.org/officeDocument/2006/relationships/font" Target="fonts/font8.fntdata"/><Relationship Id="rId32" Type="http://schemas.openxmlformats.org/officeDocument/2006/relationships/font" Target="fonts/font7.fntdata"/><Relationship Id="rId31" Type="http://schemas.openxmlformats.org/officeDocument/2006/relationships/font" Target="fonts/font6.fntdata"/><Relationship Id="rId30" Type="http://schemas.openxmlformats.org/officeDocument/2006/relationships/font" Target="fonts/font5.fntdata"/><Relationship Id="rId3" Type="http://schemas.openxmlformats.org/officeDocument/2006/relationships/slide" Target="slides/slide1.xml"/><Relationship Id="rId29" Type="http://schemas.openxmlformats.org/officeDocument/2006/relationships/font" Target="fonts/font4.fntdata"/><Relationship Id="rId28" Type="http://schemas.openxmlformats.org/officeDocument/2006/relationships/font" Target="fonts/font3.fntdata"/><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12.png>
</file>

<file path=ppt/media/image13.png>
</file>

<file path=ppt/media/image2.png>
</file>

<file path=ppt/media/image3.svg>
</file>

<file path=ppt/media/image4.png>
</file>

<file path=ppt/media/image5.sv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F6F6F6"/>
        </a:solidFill>
        <a:effectLst/>
      </p:bgPr>
    </p:bg>
    <p:spTree>
      <p:nvGrpSpPr>
        <p:cNvPr id="1" name=""/>
        <p:cNvGrpSpPr/>
        <p:nvPr/>
      </p:nvGrpSpPr>
      <p:grpSpPr>
        <a:xfrm>
          <a:off x="0" y="0"/>
          <a:ext cx="0" cy="0"/>
          <a:chOff x="0" y="0"/>
          <a:chExt cx="0" cy="0"/>
        </a:xfrm>
      </p:grpSpPr>
      <p:sp>
        <p:nvSpPr>
          <p:cNvPr id="7" name="稻壳儿原创设计师【幻雨工作室】_1"/>
          <p:cNvSpPr/>
          <p:nvPr userDrawn="1"/>
        </p:nvSpPr>
        <p:spPr>
          <a:xfrm rot="10800000">
            <a:off x="-1" y="-24208"/>
            <a:ext cx="12202889" cy="30166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稻壳儿原创设计师【幻雨工作室】_2"/>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flipH="1">
            <a:off x="11616491" y="638218"/>
            <a:ext cx="373850" cy="5581650"/>
          </a:xfrm>
          <a:prstGeom prst="rect">
            <a:avLst/>
          </a:prstGeom>
        </p:spPr>
      </p:pic>
      <p:pic>
        <p:nvPicPr>
          <p:cNvPr id="9" name="稻壳儿原创设计师【幻雨工作室】_3"/>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10800000" flipH="1">
            <a:off x="249704" y="638218"/>
            <a:ext cx="373850" cy="5581650"/>
          </a:xfrm>
          <a:prstGeom prst="rect">
            <a:avLst/>
          </a:prstGeom>
        </p:spPr>
      </p:pic>
      <p:sp>
        <p:nvSpPr>
          <p:cNvPr id="10" name="稻壳儿原创设计师【幻雨工作室】_4"/>
          <p:cNvSpPr/>
          <p:nvPr userDrawn="1"/>
        </p:nvSpPr>
        <p:spPr>
          <a:xfrm>
            <a:off x="565972" y="609419"/>
            <a:ext cx="11081835" cy="5581650"/>
          </a:xfrm>
          <a:prstGeom prst="rect">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稻壳儿原创设计师【幻雨工作室】_5"/>
          <p:cNvSpPr/>
          <p:nvPr userDrawn="1"/>
        </p:nvSpPr>
        <p:spPr>
          <a:xfrm rot="10800000">
            <a:off x="565971" y="6170332"/>
            <a:ext cx="11081834" cy="782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solidFill>
          <a:srgbClr val="F6F6F6"/>
        </a:solidFill>
        <a:effectLst/>
      </p:bgPr>
    </p:bg>
    <p:spTree>
      <p:nvGrpSpPr>
        <p:cNvPr id="1" name=""/>
        <p:cNvGrpSpPr/>
        <p:nvPr/>
      </p:nvGrpSpPr>
      <p:grpSpPr>
        <a:xfrm>
          <a:off x="0" y="0"/>
          <a:ext cx="0" cy="0"/>
          <a:chOff x="0" y="0"/>
          <a:chExt cx="0" cy="0"/>
        </a:xfrm>
      </p:grpSpPr>
      <p:sp>
        <p:nvSpPr>
          <p:cNvPr id="7" name="稻壳儿原创设计师【幻雨工作室】_1"/>
          <p:cNvSpPr/>
          <p:nvPr userDrawn="1"/>
        </p:nvSpPr>
        <p:spPr>
          <a:xfrm rot="10800000">
            <a:off x="-1" y="-24208"/>
            <a:ext cx="12202889" cy="30166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稻壳儿原创设计师【幻雨工作室】_2"/>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flipH="1">
            <a:off x="11808876" y="450052"/>
            <a:ext cx="388569" cy="6034007"/>
          </a:xfrm>
          <a:prstGeom prst="rect">
            <a:avLst/>
          </a:prstGeom>
        </p:spPr>
      </p:pic>
      <p:pic>
        <p:nvPicPr>
          <p:cNvPr id="9" name="稻壳儿原创设计师【幻雨工作室】_3"/>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10800000" flipH="1">
            <a:off x="32656" y="450052"/>
            <a:ext cx="388569" cy="6034007"/>
          </a:xfrm>
          <a:prstGeom prst="rect">
            <a:avLst/>
          </a:prstGeom>
        </p:spPr>
      </p:pic>
      <p:sp>
        <p:nvSpPr>
          <p:cNvPr id="10" name="稻壳儿原创设计师【幻雨工作室】_4"/>
          <p:cNvSpPr/>
          <p:nvPr userDrawn="1"/>
        </p:nvSpPr>
        <p:spPr>
          <a:xfrm>
            <a:off x="336926" y="418919"/>
            <a:ext cx="11518149" cy="6034007"/>
          </a:xfrm>
          <a:prstGeom prst="rect">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稻壳儿原创设计师【幻雨工作室】_5"/>
          <p:cNvSpPr/>
          <p:nvPr userDrawn="1"/>
        </p:nvSpPr>
        <p:spPr>
          <a:xfrm rot="10800000">
            <a:off x="336925" y="6430508"/>
            <a:ext cx="11518148" cy="845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25AA1-309F-48F9-8459-26290E6D098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6C6489-F1D8-4358-8651-DCD9C7CCF74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5.svg"/><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8" Type="http://schemas.openxmlformats.org/officeDocument/2006/relationships/slideLayout" Target="../slideLayouts/slideLayout2.xml"/><Relationship Id="rId37" Type="http://schemas.openxmlformats.org/officeDocument/2006/relationships/tags" Target="../tags/tag35.xml"/><Relationship Id="rId36" Type="http://schemas.openxmlformats.org/officeDocument/2006/relationships/tags" Target="../tags/tag34.xml"/><Relationship Id="rId35" Type="http://schemas.openxmlformats.org/officeDocument/2006/relationships/tags" Target="../tags/tag33.xml"/><Relationship Id="rId34" Type="http://schemas.openxmlformats.org/officeDocument/2006/relationships/tags" Target="../tags/tag32.xml"/><Relationship Id="rId33" Type="http://schemas.openxmlformats.org/officeDocument/2006/relationships/tags" Target="../tags/tag31.xml"/><Relationship Id="rId32" Type="http://schemas.openxmlformats.org/officeDocument/2006/relationships/tags" Target="../tags/tag30.xml"/><Relationship Id="rId31" Type="http://schemas.openxmlformats.org/officeDocument/2006/relationships/tags" Target="../tags/tag29.xml"/><Relationship Id="rId30" Type="http://schemas.openxmlformats.org/officeDocument/2006/relationships/tags" Target="../tags/tag28.xml"/><Relationship Id="rId3" Type="http://schemas.openxmlformats.org/officeDocument/2006/relationships/tags" Target="../tags/tag4.xml"/><Relationship Id="rId29" Type="http://schemas.openxmlformats.org/officeDocument/2006/relationships/image" Target="../media/image13.png"/><Relationship Id="rId28" Type="http://schemas.openxmlformats.org/officeDocument/2006/relationships/tags" Target="../tags/tag27.xml"/><Relationship Id="rId27" Type="http://schemas.openxmlformats.org/officeDocument/2006/relationships/tags" Target="../tags/tag26.xml"/><Relationship Id="rId26" Type="http://schemas.openxmlformats.org/officeDocument/2006/relationships/tags" Target="../tags/tag25.xml"/><Relationship Id="rId25" Type="http://schemas.openxmlformats.org/officeDocument/2006/relationships/tags" Target="../tags/tag24.xml"/><Relationship Id="rId24" Type="http://schemas.openxmlformats.org/officeDocument/2006/relationships/tags" Target="../tags/tag23.xml"/><Relationship Id="rId23" Type="http://schemas.openxmlformats.org/officeDocument/2006/relationships/tags" Target="../tags/tag22.xml"/><Relationship Id="rId22" Type="http://schemas.openxmlformats.org/officeDocument/2006/relationships/tags" Target="../tags/tag21.xml"/><Relationship Id="rId21" Type="http://schemas.openxmlformats.org/officeDocument/2006/relationships/tags" Target="../tags/tag20.xml"/><Relationship Id="rId20" Type="http://schemas.openxmlformats.org/officeDocument/2006/relationships/tags" Target="../tags/tag19.xml"/><Relationship Id="rId2" Type="http://schemas.openxmlformats.org/officeDocument/2006/relationships/tags" Target="../tags/tag3.xml"/><Relationship Id="rId19" Type="http://schemas.openxmlformats.org/officeDocument/2006/relationships/image" Target="../media/image12.png"/><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2.xml"/></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5.svg"/><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tags" Target="../tags/tag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4" name="稻壳儿原创设计师【幻雨工作室】_1"/>
          <p:cNvSpPr/>
          <p:nvPr/>
        </p:nvSpPr>
        <p:spPr bwMode="auto">
          <a:xfrm>
            <a:off x="911802" y="1020693"/>
            <a:ext cx="571260" cy="645492"/>
          </a:xfrm>
          <a:custGeom>
            <a:avLst/>
            <a:gdLst>
              <a:gd name="T0" fmla="*/ 2147483646 w 4313"/>
              <a:gd name="T1" fmla="*/ 0 h 4874"/>
              <a:gd name="T2" fmla="*/ 2147483646 w 4313"/>
              <a:gd name="T3" fmla="*/ 2147483646 h 4874"/>
              <a:gd name="T4" fmla="*/ 2147483646 w 4313"/>
              <a:gd name="T5" fmla="*/ 2147483646 h 4874"/>
              <a:gd name="T6" fmla="*/ 2147483646 w 4313"/>
              <a:gd name="T7" fmla="*/ 2147483646 h 4874"/>
              <a:gd name="T8" fmla="*/ 2147483646 w 4313"/>
              <a:gd name="T9" fmla="*/ 0 h 4874"/>
              <a:gd name="T10" fmla="*/ 0 w 4313"/>
              <a:gd name="T11" fmla="*/ 2147483646 h 4874"/>
              <a:gd name="T12" fmla="*/ 2147483646 w 4313"/>
              <a:gd name="T13" fmla="*/ 2147483646 h 4874"/>
              <a:gd name="T14" fmla="*/ 2147483646 w 4313"/>
              <a:gd name="T15" fmla="*/ 2147483646 h 4874"/>
              <a:gd name="T16" fmla="*/ 0 w 4313"/>
              <a:gd name="T17" fmla="*/ 2147483646 h 4874"/>
              <a:gd name="T18" fmla="*/ 0 w 4313"/>
              <a:gd name="T19" fmla="*/ 2147483646 h 4874"/>
              <a:gd name="T20" fmla="*/ 2147483646 w 4313"/>
              <a:gd name="T21" fmla="*/ 2147483646 h 4874"/>
              <a:gd name="T22" fmla="*/ 2147483646 w 4313"/>
              <a:gd name="T23" fmla="*/ 2147483646 h 4874"/>
              <a:gd name="T24" fmla="*/ 2147483646 w 4313"/>
              <a:gd name="T25" fmla="*/ 2147483646 h 4874"/>
              <a:gd name="T26" fmla="*/ 2147483646 w 4313"/>
              <a:gd name="T27" fmla="*/ 2147483646 h 4874"/>
              <a:gd name="T28" fmla="*/ 2147483646 w 4313"/>
              <a:gd name="T29" fmla="*/ 2147483646 h 487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313" h="4874">
                <a:moveTo>
                  <a:pt x="2156" y="0"/>
                </a:moveTo>
                <a:lnTo>
                  <a:pt x="190" y="1135"/>
                </a:lnTo>
                <a:lnTo>
                  <a:pt x="2170" y="2278"/>
                </a:lnTo>
                <a:lnTo>
                  <a:pt x="4136" y="1143"/>
                </a:lnTo>
                <a:lnTo>
                  <a:pt x="2156" y="0"/>
                </a:lnTo>
                <a:close/>
                <a:moveTo>
                  <a:pt x="0" y="3735"/>
                </a:moveTo>
                <a:lnTo>
                  <a:pt x="1973" y="4874"/>
                </a:lnTo>
                <a:lnTo>
                  <a:pt x="1973" y="2589"/>
                </a:lnTo>
                <a:lnTo>
                  <a:pt x="0" y="1450"/>
                </a:lnTo>
                <a:lnTo>
                  <a:pt x="0" y="3735"/>
                </a:lnTo>
                <a:close/>
                <a:moveTo>
                  <a:pt x="2341" y="2604"/>
                </a:moveTo>
                <a:lnTo>
                  <a:pt x="2341" y="4874"/>
                </a:lnTo>
                <a:lnTo>
                  <a:pt x="4313" y="3735"/>
                </a:lnTo>
                <a:lnTo>
                  <a:pt x="4313" y="1465"/>
                </a:lnTo>
                <a:lnTo>
                  <a:pt x="2341" y="2604"/>
                </a:lnTo>
                <a:close/>
              </a:path>
            </a:pathLst>
          </a:custGeom>
          <a:solidFill>
            <a:schemeClr val="accent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800">
              <a:solidFill>
                <a:schemeClr val="accent1"/>
              </a:solidFill>
            </a:endParaRPr>
          </a:p>
        </p:txBody>
      </p:sp>
      <p:sp>
        <p:nvSpPr>
          <p:cNvPr id="45" name="稻壳儿原创设计师【幻雨工作室】_2"/>
          <p:cNvSpPr txBox="1"/>
          <p:nvPr/>
        </p:nvSpPr>
        <p:spPr>
          <a:xfrm>
            <a:off x="1571127" y="1020274"/>
            <a:ext cx="309880" cy="368300"/>
          </a:xfrm>
          <a:prstGeom prst="rect">
            <a:avLst/>
          </a:prstGeom>
          <a:noFill/>
        </p:spPr>
        <p:txBody>
          <a:bodyPr wrap="none" rtlCol="0">
            <a:spAutoFit/>
          </a:bodyPr>
          <a:lstStyle/>
          <a:p>
            <a:endParaRPr lang="en-US" altLang="zh-CN" dirty="0">
              <a:solidFill>
                <a:schemeClr val="accent1"/>
              </a:solidFill>
              <a:latin typeface="Arial" panose="020B0604020202020204" pitchFamily="34" charset="0"/>
              <a:ea typeface="微软雅黑 Light" panose="020B0502040204020203" pitchFamily="34" charset="-122"/>
              <a:cs typeface="Arial" panose="020B0604020202020204" pitchFamily="34" charset="0"/>
            </a:endParaRPr>
          </a:p>
        </p:txBody>
      </p:sp>
      <p:cxnSp>
        <p:nvCxnSpPr>
          <p:cNvPr id="46" name="稻壳儿原创设计师【幻雨工作室】_3"/>
          <p:cNvCxnSpPr/>
          <p:nvPr/>
        </p:nvCxnSpPr>
        <p:spPr>
          <a:xfrm>
            <a:off x="10700941" y="1230484"/>
            <a:ext cx="579258" cy="0"/>
          </a:xfrm>
          <a:prstGeom prst="line">
            <a:avLst/>
          </a:prstGeom>
          <a:ln w="25400" cap="rnd">
            <a:round/>
          </a:ln>
        </p:spPr>
        <p:style>
          <a:lnRef idx="1">
            <a:schemeClr val="accent1"/>
          </a:lnRef>
          <a:fillRef idx="0">
            <a:schemeClr val="accent1"/>
          </a:fillRef>
          <a:effectRef idx="0">
            <a:schemeClr val="accent1"/>
          </a:effectRef>
          <a:fontRef idx="minor">
            <a:schemeClr val="tx1"/>
          </a:fontRef>
        </p:style>
      </p:cxnSp>
      <p:cxnSp>
        <p:nvCxnSpPr>
          <p:cNvPr id="47" name="稻壳儿原创设计师【幻雨工作室】_4"/>
          <p:cNvCxnSpPr/>
          <p:nvPr/>
        </p:nvCxnSpPr>
        <p:spPr>
          <a:xfrm>
            <a:off x="10700941" y="1456395"/>
            <a:ext cx="579258" cy="0"/>
          </a:xfrm>
          <a:prstGeom prst="line">
            <a:avLst/>
          </a:prstGeom>
          <a:ln w="25400" cap="rnd">
            <a:round/>
          </a:ln>
        </p:spPr>
        <p:style>
          <a:lnRef idx="1">
            <a:schemeClr val="accent1"/>
          </a:lnRef>
          <a:fillRef idx="0">
            <a:schemeClr val="accent1"/>
          </a:fillRef>
          <a:effectRef idx="0">
            <a:schemeClr val="accent1"/>
          </a:effectRef>
          <a:fontRef idx="minor">
            <a:schemeClr val="tx1"/>
          </a:fontRef>
        </p:style>
      </p:cxnSp>
      <p:sp>
        <p:nvSpPr>
          <p:cNvPr id="20" name="稻壳儿原创设计师【幻雨工作室】_5"/>
          <p:cNvSpPr txBox="1"/>
          <p:nvPr/>
        </p:nvSpPr>
        <p:spPr>
          <a:xfrm>
            <a:off x="2108850" y="2138042"/>
            <a:ext cx="7852380" cy="1076325"/>
          </a:xfrm>
          <a:prstGeom prst="rect">
            <a:avLst/>
          </a:prstGeom>
          <a:noFill/>
        </p:spPr>
        <p:txBody>
          <a:bodyPr wrap="square" rtlCol="0">
            <a:spAutoFit/>
          </a:bodyPr>
          <a:lstStyle/>
          <a:p>
            <a:pPr algn="ctr"/>
            <a:r>
              <a:rPr lang="zh-CN" altLang="en-US" sz="3200" dirty="0">
                <a:solidFill>
                  <a:schemeClr val="accent1"/>
                </a:solidFill>
                <a:latin typeface="微软雅黑" panose="020B0503020204020204" pitchFamily="34" charset="-122"/>
                <a:ea typeface="微软雅黑" panose="020B0503020204020204" pitchFamily="34" charset="-122"/>
              </a:rPr>
              <a:t>基于互补滤波的多传感器数据融合</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ctr"/>
            <a:r>
              <a:rPr lang="zh-CN" altLang="en-US" sz="3200" dirty="0">
                <a:solidFill>
                  <a:schemeClr val="accent1"/>
                </a:solidFill>
                <a:latin typeface="微软雅黑" panose="020B0503020204020204" pitchFamily="34" charset="-122"/>
                <a:ea typeface="微软雅黑" panose="020B0503020204020204" pitchFamily="34" charset="-122"/>
              </a:rPr>
              <a:t>　　算法设计及实现</a:t>
            </a:r>
            <a:endParaRPr lang="zh-CN" altLang="en-US" sz="3200" dirty="0">
              <a:solidFill>
                <a:schemeClr val="accent1"/>
              </a:solidFill>
              <a:latin typeface="微软雅黑" panose="020B0503020204020204" pitchFamily="34" charset="-122"/>
              <a:ea typeface="微软雅黑" panose="020B0503020204020204" pitchFamily="34" charset="-122"/>
            </a:endParaRPr>
          </a:p>
        </p:txBody>
      </p:sp>
      <p:sp>
        <p:nvSpPr>
          <p:cNvPr id="21" name="稻壳儿原创设计师【幻雨工作室】_6"/>
          <p:cNvSpPr/>
          <p:nvPr/>
        </p:nvSpPr>
        <p:spPr>
          <a:xfrm>
            <a:off x="2310130" y="3495040"/>
            <a:ext cx="7866380" cy="306705"/>
          </a:xfrm>
          <a:prstGeom prst="rect">
            <a:avLst/>
          </a:prstGeom>
        </p:spPr>
        <p:txBody>
          <a:bodyPr wrap="square">
            <a:spAutoFit/>
          </a:bodyPr>
          <a:lstStyle/>
          <a:p>
            <a:pPr algn="ctr"/>
            <a:r>
              <a:rPr lang="en-US" altLang="zh-CN" sz="1400" dirty="0">
                <a:solidFill>
                  <a:schemeClr val="accent1"/>
                </a:solidFill>
                <a:latin typeface="Arial" panose="020B0604020202020204" pitchFamily="34" charset="0"/>
                <a:cs typeface="Arial" panose="020B0604020202020204" pitchFamily="34" charset="0"/>
              </a:rPr>
              <a:t>Multi-sensor data fusion based on complementary filtering </a:t>
            </a:r>
            <a:r>
              <a:rPr lang="en-US" altLang="zh-CN" sz="1400" dirty="0">
                <a:solidFill>
                  <a:schemeClr val="accent1"/>
                </a:solidFill>
                <a:latin typeface="Arial" panose="020B0604020202020204" pitchFamily="34" charset="0"/>
                <a:cs typeface="Arial" panose="020B0604020202020204" pitchFamily="34" charset="0"/>
              </a:rPr>
              <a:t>algorithm design and implementation</a:t>
            </a:r>
            <a:endParaRPr lang="en-US" altLang="zh-CN" sz="1400" dirty="0">
              <a:solidFill>
                <a:schemeClr val="accent1"/>
              </a:solidFill>
              <a:latin typeface="Arial" panose="020B0604020202020204" pitchFamily="34" charset="0"/>
              <a:cs typeface="Arial" panose="020B0604020202020204" pitchFamily="34" charset="0"/>
            </a:endParaRPr>
          </a:p>
        </p:txBody>
      </p:sp>
      <p:grpSp>
        <p:nvGrpSpPr>
          <p:cNvPr id="11" name="组合 10"/>
          <p:cNvGrpSpPr/>
          <p:nvPr/>
        </p:nvGrpSpPr>
        <p:grpSpPr>
          <a:xfrm>
            <a:off x="3195980" y="4524483"/>
            <a:ext cx="6501412" cy="396949"/>
            <a:chOff x="2842614" y="4683233"/>
            <a:chExt cx="6501412" cy="396949"/>
          </a:xfrm>
        </p:grpSpPr>
        <p:grpSp>
          <p:nvGrpSpPr>
            <p:cNvPr id="16" name="组合 15"/>
            <p:cNvGrpSpPr/>
            <p:nvPr/>
          </p:nvGrpSpPr>
          <p:grpSpPr>
            <a:xfrm>
              <a:off x="3114675" y="4683233"/>
              <a:ext cx="6229351" cy="368301"/>
              <a:chOff x="2010966" y="4340864"/>
              <a:chExt cx="6229351" cy="368301"/>
            </a:xfrm>
          </p:grpSpPr>
          <p:sp>
            <p:nvSpPr>
              <p:cNvPr id="2" name="文本框 1"/>
              <p:cNvSpPr txBox="1"/>
              <p:nvPr/>
            </p:nvSpPr>
            <p:spPr>
              <a:xfrm>
                <a:off x="2010966" y="4340864"/>
                <a:ext cx="2552700" cy="368300"/>
              </a:xfrm>
              <a:prstGeom prst="rect">
                <a:avLst/>
              </a:prstGeom>
              <a:noFill/>
            </p:spPr>
            <p:txBody>
              <a:bodyPr wrap="square" rtlCol="0">
                <a:spAutoFit/>
              </a:bodyPr>
              <a:p>
                <a:pPr marL="0" marR="0" lvl="0" algn="ctr" defTabSz="914400" rtl="0" eaLnBrk="1" fontAlgn="auto" latinLnBrk="0" hangingPunct="1">
                  <a:lnSpc>
                    <a:spcPct val="100000"/>
                  </a:lnSpc>
                  <a:spcBef>
                    <a:spcPts val="0"/>
                  </a:spcBef>
                  <a:buClrTx/>
                  <a:buSzTx/>
                  <a:buFontTx/>
                  <a:buNone/>
                </a:pPr>
                <a:r>
                  <a:rPr kumimoji="0" lang="zh-CN" altLang="en-US" b="0" i="0" u="none" strike="noStrike" kern="1200" cap="none" spc="0" normalizeH="0" baseline="0" dirty="0">
                    <a:solidFill>
                      <a:schemeClr val="accent1"/>
                    </a:solidFill>
                    <a:latin typeface="微软雅黑" panose="020B0503020204020204" pitchFamily="34" charset="-122"/>
                    <a:ea typeface="微软雅黑" panose="020B0503020204020204" pitchFamily="34" charset="-122"/>
                    <a:sym typeface="+mn-lt"/>
                  </a:rPr>
                  <a:t>汇报人：</a:t>
                </a:r>
                <a:r>
                  <a:rPr kumimoji="0" lang="zh-CN" altLang="en-US" b="0" i="0" u="none" strike="noStrike" kern="1200" cap="none" spc="0" normalizeH="0" baseline="0" dirty="0">
                    <a:solidFill>
                      <a:schemeClr val="accent1"/>
                    </a:solidFill>
                    <a:latin typeface="微软雅黑" panose="020B0503020204020204" pitchFamily="34" charset="-122"/>
                    <a:ea typeface="微软雅黑" panose="020B0503020204020204" pitchFamily="34" charset="-122"/>
                    <a:sym typeface="+mn-lt"/>
                  </a:rPr>
                  <a:t>杨宇</a:t>
                </a:r>
                <a:endParaRPr kumimoji="0" lang="zh-CN" altLang="en-US" b="0" i="0" u="none" strike="noStrike" kern="1200" cap="none" spc="0" normalizeH="0" baseline="0" dirty="0">
                  <a:solidFill>
                    <a:schemeClr val="accent1"/>
                  </a:solidFill>
                  <a:latin typeface="微软雅黑" panose="020B0503020204020204" pitchFamily="34" charset="-122"/>
                  <a:ea typeface="微软雅黑" panose="020B0503020204020204" pitchFamily="34" charset="-122"/>
                  <a:sym typeface="+mn-lt"/>
                </a:endParaRPr>
              </a:p>
            </p:txBody>
          </p:sp>
          <p:sp>
            <p:nvSpPr>
              <p:cNvPr id="18" name="文本框 17"/>
              <p:cNvSpPr txBox="1"/>
              <p:nvPr/>
            </p:nvSpPr>
            <p:spPr>
              <a:xfrm>
                <a:off x="5153229" y="4340865"/>
                <a:ext cx="3087088" cy="368300"/>
              </a:xfrm>
              <a:prstGeom prst="rect">
                <a:avLst/>
              </a:prstGeom>
              <a:noFill/>
            </p:spPr>
            <p:txBody>
              <a:bodyPr wrap="square" rtlCol="0">
                <a:spAutoFit/>
              </a:bodyPr>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dirty="0">
                    <a:solidFill>
                      <a:schemeClr val="accent1"/>
                    </a:solidFill>
                    <a:latin typeface="微软雅黑" panose="020B0503020204020204" pitchFamily="34" charset="-122"/>
                    <a:ea typeface="微软雅黑" panose="020B0503020204020204" pitchFamily="34" charset="-122"/>
                    <a:sym typeface="+mn-lt"/>
                  </a:rPr>
                  <a:t>汇报时间：2023/1/13</a:t>
                </a:r>
                <a:endParaRPr kumimoji="0" lang="en-US" sz="2200" b="0" i="0" u="none" strike="noStrike" kern="1200" cap="none" spc="0" normalizeH="0" baseline="0" noProof="0" dirty="0">
                  <a:ln>
                    <a:noFill/>
                  </a:ln>
                  <a:solidFill>
                    <a:srgbClr val="225087"/>
                  </a:solidFill>
                  <a:effectLst/>
                  <a:uLnTx/>
                  <a:uFillTx/>
                  <a:cs typeface="+mn-ea"/>
                  <a:sym typeface="+mn-lt"/>
                </a:endParaRPr>
              </a:p>
            </p:txBody>
          </p:sp>
        </p:grpSp>
        <p:pic>
          <p:nvPicPr>
            <p:cNvPr id="22" name="图形 19"/>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842614" y="4766113"/>
              <a:ext cx="271513" cy="288000"/>
            </a:xfrm>
            <a:prstGeom prst="rect">
              <a:avLst/>
            </a:prstGeom>
          </p:spPr>
        </p:pic>
        <p:pic>
          <p:nvPicPr>
            <p:cNvPr id="23" name="图形 20"/>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935063" y="4766113"/>
              <a:ext cx="314069" cy="314069"/>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withEffect">
                                  <p:stCondLst>
                                    <p:cond delay="30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anim calcmode="lin" valueType="num">
                                      <p:cBhvr>
                                        <p:cTn id="10" dur="500" fill="hold"/>
                                        <p:tgtEl>
                                          <p:spTgt spid="11"/>
                                        </p:tgtEl>
                                        <p:attrNameLst>
                                          <p:attrName>ppt_x</p:attrName>
                                        </p:attrNameLst>
                                      </p:cBhvr>
                                      <p:tavLst>
                                        <p:tav tm="0">
                                          <p:val>
                                            <p:fltVal val="0.5"/>
                                          </p:val>
                                        </p:tav>
                                        <p:tav tm="100000">
                                          <p:val>
                                            <p:strVal val="#ppt_x"/>
                                          </p:val>
                                        </p:tav>
                                      </p:tavLst>
                                    </p:anim>
                                    <p:anim calcmode="lin" valueType="num">
                                      <p:cBhvr>
                                        <p:cTn id="11" dur="500" fill="hold"/>
                                        <p:tgtEl>
                                          <p:spTgt spid="1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稻壳儿原创设计师【幻雨工作室】_1"/>
          <p:cNvSpPr txBox="1"/>
          <p:nvPr/>
        </p:nvSpPr>
        <p:spPr>
          <a:xfrm>
            <a:off x="1637665" y="676910"/>
            <a:ext cx="9195435" cy="1076325"/>
          </a:xfrm>
          <a:prstGeom prst="rect">
            <a:avLst/>
          </a:prstGeom>
          <a:noFill/>
        </p:spPr>
        <p:txBody>
          <a:bodyPr wrap="square" rtlCol="0">
            <a:spAutoFit/>
          </a:bodyPr>
          <a:lstStyle/>
          <a:p>
            <a:r>
              <a:rPr lang="zh-CN" altLang="en-US" sz="3200" dirty="0">
                <a:solidFill>
                  <a:schemeClr val="accent1"/>
                </a:solidFill>
                <a:latin typeface="微软雅黑" panose="020B0503020204020204" pitchFamily="34" charset="-122"/>
                <a:ea typeface="微软雅黑" panose="020B0503020204020204" pitchFamily="34" charset="-122"/>
                <a:sym typeface="+mn-ea"/>
              </a:rPr>
              <a:t>研究内容及关键技术</a:t>
            </a:r>
            <a:endParaRPr lang="zh-CN" altLang="en-US" sz="3200" dirty="0">
              <a:solidFill>
                <a:schemeClr val="accent1"/>
              </a:solidFill>
              <a:latin typeface="微软雅黑" panose="020B0503020204020204" pitchFamily="34" charset="-122"/>
              <a:ea typeface="微软雅黑" panose="020B0503020204020204" pitchFamily="34" charset="-122"/>
              <a:sym typeface="+mn-ea"/>
            </a:endParaRPr>
          </a:p>
          <a:p>
            <a:r>
              <a:rPr lang="zh-CN" altLang="en-US" sz="3200" dirty="0">
                <a:solidFill>
                  <a:schemeClr val="accent1"/>
                </a:solidFill>
                <a:latin typeface="微软雅黑" panose="020B0503020204020204" pitchFamily="34" charset="-122"/>
                <a:ea typeface="微软雅黑" panose="020B0503020204020204" pitchFamily="34" charset="-122"/>
                <a:sym typeface="+mn-ea"/>
              </a:rPr>
              <a:t>Research contents and ke</a:t>
            </a:r>
            <a:r>
              <a:rPr lang="en-US" altLang="zh-CN" sz="3200" dirty="0">
                <a:solidFill>
                  <a:schemeClr val="accent1"/>
                </a:solidFill>
                <a:latin typeface="微软雅黑" panose="020B0503020204020204" pitchFamily="34" charset="-122"/>
                <a:ea typeface="微软雅黑" panose="020B0503020204020204" pitchFamily="34" charset="-122"/>
                <a:sym typeface="+mn-ea"/>
              </a:rPr>
              <a:t>y </a:t>
            </a:r>
            <a:r>
              <a:rPr lang="zh-CN" altLang="en-US" sz="3200" dirty="0">
                <a:solidFill>
                  <a:schemeClr val="accent1"/>
                </a:solidFill>
                <a:latin typeface="微软雅黑" panose="020B0503020204020204" pitchFamily="34" charset="-122"/>
                <a:ea typeface="微软雅黑" panose="020B0503020204020204" pitchFamily="34" charset="-122"/>
                <a:sym typeface="+mn-ea"/>
              </a:rPr>
              <a:t>technologies</a:t>
            </a:r>
            <a:endParaRPr lang="zh-CN" altLang="en-US" sz="24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02</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456690" y="1872615"/>
            <a:ext cx="9278620" cy="2122805"/>
          </a:xfrm>
          <a:prstGeom prst="rect">
            <a:avLst/>
          </a:prstGeom>
          <a:noFill/>
        </p:spPr>
        <p:txBody>
          <a:bodyPr wrap="square" rtlCol="0">
            <a:spAutoFit/>
          </a:bodyPr>
          <a:p>
            <a:r>
              <a:rPr lang="zh-CN" altLang="en-US" sz="2400" b="1">
                <a:latin typeface="宋体" panose="02010600030101010101" pitchFamily="2" charset="-122"/>
                <a:ea typeface="宋体" panose="02010600030101010101" pitchFamily="2" charset="-122"/>
                <a:cs typeface="宋体" panose="02010600030101010101" pitchFamily="2" charset="-122"/>
              </a:rPr>
              <a:t>惯性导航系统</a:t>
            </a:r>
            <a:endParaRPr lang="zh-CN" altLang="en-US" sz="2400" b="1">
              <a:latin typeface="宋体" panose="02010600030101010101" pitchFamily="2" charset="-122"/>
              <a:ea typeface="宋体" panose="02010600030101010101" pitchFamily="2" charset="-122"/>
              <a:cs typeface="宋体" panose="02010600030101010101" pitchFamily="2" charset="-122"/>
            </a:endParaRPr>
          </a:p>
          <a:p>
            <a:r>
              <a:rPr lang="zh-CN" altLang="en-US">
                <a:latin typeface="宋体" panose="02010600030101010101" pitchFamily="2" charset="-122"/>
                <a:ea typeface="宋体" panose="02010600030101010101" pitchFamily="2" charset="-122"/>
                <a:cs typeface="宋体" panose="02010600030101010101" pitchFamily="2" charset="-122"/>
              </a:rPr>
              <a:t>惯性导航系统（INS，Inertial Navigation System）是一种不依赖于外部信息、也不向外部辐射能量的自主式导航系统,属于推算导航方式。其工作环境不仅包括空中、地面，还可以在水下。惯性导航的基本工作原理是以牛顿力学定律为基础，通过测量载体在惯性参考系的加速度，将它对时间进行积分，且把它变换到导航坐标系中，就能够得到在导航坐标系中的速度、偏航角和位置等信息。其缺点是：1、由于导航信息经过积分而产生，定位误差随时间而增大，长期精度差；2、每次使用之前需要较长的初始对准时间。</a:t>
            </a:r>
            <a:endParaRPr lang="zh-CN" altLang="en-US">
              <a:latin typeface="宋体" panose="02010600030101010101" pitchFamily="2" charset="-122"/>
              <a:ea typeface="宋体" panose="02010600030101010101" pitchFamily="2" charset="-122"/>
              <a:cs typeface="宋体" panose="02010600030101010101" pitchFamily="2" charset="-122"/>
            </a:endParaRPr>
          </a:p>
        </p:txBody>
      </p:sp>
      <p:pic>
        <p:nvPicPr>
          <p:cNvPr id="103" name="图片 102"/>
          <p:cNvPicPr/>
          <p:nvPr/>
        </p:nvPicPr>
        <p:blipFill>
          <a:blip r:embed="rId1"/>
          <a:stretch>
            <a:fillRect/>
          </a:stretch>
        </p:blipFill>
        <p:spPr>
          <a:xfrm>
            <a:off x="6870065" y="3995420"/>
            <a:ext cx="4713605" cy="2392680"/>
          </a:xfrm>
          <a:prstGeom prst="rect">
            <a:avLst/>
          </a:prstGeom>
          <a:noFill/>
          <a:ln w="9525">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稻壳儿原创设计师【幻雨工作室】_1"/>
          <p:cNvSpPr txBox="1"/>
          <p:nvPr/>
        </p:nvSpPr>
        <p:spPr>
          <a:xfrm>
            <a:off x="1637665" y="676910"/>
            <a:ext cx="9195435" cy="1076325"/>
          </a:xfrm>
          <a:prstGeom prst="rect">
            <a:avLst/>
          </a:prstGeom>
          <a:noFill/>
        </p:spPr>
        <p:txBody>
          <a:bodyPr wrap="square" rtlCol="0">
            <a:spAutoFit/>
          </a:bodyPr>
          <a:lstStyle/>
          <a:p>
            <a:pPr algn="l"/>
            <a:r>
              <a:rPr lang="zh-CN" altLang="en-US" sz="3200" dirty="0">
                <a:solidFill>
                  <a:schemeClr val="accent1"/>
                </a:solidFill>
                <a:latin typeface="微软雅黑" panose="020B0503020204020204" pitchFamily="34" charset="-122"/>
                <a:ea typeface="微软雅黑" panose="020B0503020204020204" pitchFamily="34" charset="-122"/>
                <a:sym typeface="+mn-ea"/>
              </a:rPr>
              <a:t>研究内容及关键技术</a:t>
            </a:r>
            <a:endParaRPr lang="zh-CN" altLang="en-US" sz="3200" dirty="0">
              <a:solidFill>
                <a:schemeClr val="accent1"/>
              </a:solidFill>
              <a:latin typeface="微软雅黑" panose="020B0503020204020204" pitchFamily="34" charset="-122"/>
              <a:ea typeface="微软雅黑" panose="020B0503020204020204" pitchFamily="34" charset="-122"/>
              <a:sym typeface="+mn-ea"/>
            </a:endParaRPr>
          </a:p>
          <a:p>
            <a:pPr algn="l"/>
            <a:r>
              <a:rPr lang="zh-CN" altLang="en-US" sz="3200" dirty="0">
                <a:solidFill>
                  <a:schemeClr val="accent1"/>
                </a:solidFill>
                <a:latin typeface="微软雅黑" panose="020B0503020204020204" pitchFamily="34" charset="-122"/>
                <a:ea typeface="微软雅黑" panose="020B0503020204020204" pitchFamily="34" charset="-122"/>
                <a:sym typeface="+mn-ea"/>
              </a:rPr>
              <a:t>Research contents and ke</a:t>
            </a:r>
            <a:r>
              <a:rPr lang="en-US" altLang="zh-CN" sz="3200" dirty="0">
                <a:solidFill>
                  <a:schemeClr val="accent1"/>
                </a:solidFill>
                <a:latin typeface="微软雅黑" panose="020B0503020204020204" pitchFamily="34" charset="-122"/>
                <a:ea typeface="微软雅黑" panose="020B0503020204020204" pitchFamily="34" charset="-122"/>
                <a:sym typeface="+mn-ea"/>
              </a:rPr>
              <a:t>y </a:t>
            </a:r>
            <a:r>
              <a:rPr lang="zh-CN" altLang="en-US" sz="3200" dirty="0">
                <a:solidFill>
                  <a:schemeClr val="accent1"/>
                </a:solidFill>
                <a:latin typeface="微软雅黑" panose="020B0503020204020204" pitchFamily="34" charset="-122"/>
                <a:ea typeface="微软雅黑" panose="020B0503020204020204" pitchFamily="34" charset="-122"/>
                <a:sym typeface="+mn-ea"/>
              </a:rPr>
              <a:t>technologies</a:t>
            </a:r>
            <a:endParaRPr lang="zh-CN" altLang="en-US" sz="24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02</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181100" y="1811655"/>
            <a:ext cx="10107930" cy="2676525"/>
          </a:xfrm>
          <a:prstGeom prst="rect">
            <a:avLst/>
          </a:prstGeom>
          <a:noFill/>
        </p:spPr>
        <p:txBody>
          <a:bodyPr wrap="square" rtlCol="0">
            <a:spAutoFit/>
          </a:bodyPr>
          <a:p>
            <a:r>
              <a:rPr lang="zh-CN" altLang="en-US" sz="2400" b="1">
                <a:latin typeface="宋体" panose="02010600030101010101" pitchFamily="2" charset="-122"/>
                <a:ea typeface="宋体" panose="02010600030101010101" pitchFamily="2" charset="-122"/>
                <a:cs typeface="宋体" panose="02010600030101010101" pitchFamily="2" charset="-122"/>
              </a:rPr>
              <a:t>组合导航</a:t>
            </a:r>
            <a:endParaRPr lang="zh-CN" altLang="en-US" sz="2400" b="1">
              <a:latin typeface="宋体" panose="02010600030101010101" pitchFamily="2" charset="-122"/>
              <a:ea typeface="宋体" panose="02010600030101010101" pitchFamily="2" charset="-122"/>
              <a:cs typeface="宋体" panose="02010600030101010101" pitchFamily="2" charset="-122"/>
            </a:endParaRPr>
          </a:p>
          <a:p>
            <a:r>
              <a:rPr lang="zh-CN" altLang="en-US">
                <a:latin typeface="宋体" panose="02010600030101010101" pitchFamily="2" charset="-122"/>
                <a:ea typeface="宋体" panose="02010600030101010101" pitchFamily="2" charset="-122"/>
                <a:cs typeface="宋体" panose="02010600030101010101" pitchFamily="2" charset="-122"/>
              </a:rPr>
              <a:t>组合导航是以计算机为中心，将多个导航传感器的信息加以综合和最优化数学处理，然后综合输出导航结果。把几种不同的系统组合在一起，就能利用多种信息源，互相补充，构成一种有冗余度和导航准确度更高的多功能系统。</a:t>
            </a:r>
            <a:endParaRPr lang="zh-CN" altLang="en-US">
              <a:latin typeface="宋体" panose="02010600030101010101" pitchFamily="2" charset="-122"/>
              <a:ea typeface="宋体" panose="02010600030101010101" pitchFamily="2" charset="-122"/>
              <a:cs typeface="宋体" panose="02010600030101010101" pitchFamily="2" charset="-122"/>
            </a:endParaRPr>
          </a:p>
          <a:p>
            <a:r>
              <a:rPr lang="zh-CN" altLang="en-US">
                <a:latin typeface="宋体" panose="02010600030101010101" pitchFamily="2" charset="-122"/>
                <a:ea typeface="宋体" panose="02010600030101010101" pitchFamily="2" charset="-122"/>
                <a:cs typeface="宋体" panose="02010600030101010101" pitchFamily="2" charset="-122"/>
              </a:rPr>
              <a:t>GNSS/INS组合优点：</a:t>
            </a:r>
            <a:endParaRPr lang="zh-CN" altLang="en-US">
              <a:latin typeface="宋体" panose="02010600030101010101" pitchFamily="2" charset="-122"/>
              <a:ea typeface="宋体" panose="02010600030101010101" pitchFamily="2" charset="-122"/>
              <a:cs typeface="宋体" panose="02010600030101010101" pitchFamily="2" charset="-122"/>
            </a:endParaRPr>
          </a:p>
          <a:p>
            <a:r>
              <a:rPr lang="zh-CN" altLang="en-US">
                <a:latin typeface="宋体" panose="02010600030101010101" pitchFamily="2" charset="-122"/>
                <a:ea typeface="宋体" panose="02010600030101010101" pitchFamily="2" charset="-122"/>
                <a:cs typeface="宋体" panose="02010600030101010101" pitchFamily="2" charset="-122"/>
              </a:rPr>
              <a:t>1.可以控制INS误差积累，发现并标校惯导系统误差，提高导航精度；</a:t>
            </a:r>
            <a:endParaRPr lang="zh-CN" altLang="en-US">
              <a:latin typeface="宋体" panose="02010600030101010101" pitchFamily="2" charset="-122"/>
              <a:ea typeface="宋体" panose="02010600030101010101" pitchFamily="2" charset="-122"/>
              <a:cs typeface="宋体" panose="02010600030101010101" pitchFamily="2" charset="-122"/>
            </a:endParaRPr>
          </a:p>
          <a:p>
            <a:r>
              <a:rPr lang="zh-CN" altLang="en-US">
                <a:latin typeface="宋体" panose="02010600030101010101" pitchFamily="2" charset="-122"/>
                <a:ea typeface="宋体" panose="02010600030101010101" pitchFamily="2" charset="-122"/>
                <a:cs typeface="宋体" panose="02010600030101010101" pitchFamily="2" charset="-122"/>
              </a:rPr>
              <a:t>2.可弥补卫星导航的信号缺损问题，提高导航连续性；</a:t>
            </a:r>
            <a:endParaRPr lang="zh-CN" altLang="en-US">
              <a:latin typeface="宋体" panose="02010600030101010101" pitchFamily="2" charset="-122"/>
              <a:ea typeface="宋体" panose="02010600030101010101" pitchFamily="2" charset="-122"/>
              <a:cs typeface="宋体" panose="02010600030101010101" pitchFamily="2" charset="-122"/>
            </a:endParaRPr>
          </a:p>
          <a:p>
            <a:r>
              <a:rPr lang="zh-CN" altLang="en-US">
                <a:latin typeface="宋体" panose="02010600030101010101" pitchFamily="2" charset="-122"/>
                <a:ea typeface="宋体" panose="02010600030101010101" pitchFamily="2" charset="-122"/>
                <a:cs typeface="宋体" panose="02010600030101010101" pitchFamily="2" charset="-122"/>
              </a:rPr>
              <a:t>3.可增加观测冗余度，提高异常误差的监测能力，以及提高系统的容错功能；</a:t>
            </a:r>
            <a:endParaRPr lang="zh-CN" altLang="en-US">
              <a:latin typeface="宋体" panose="02010600030101010101" pitchFamily="2" charset="-122"/>
              <a:ea typeface="宋体" panose="02010600030101010101" pitchFamily="2" charset="-122"/>
              <a:cs typeface="宋体" panose="02010600030101010101" pitchFamily="2" charset="-122"/>
            </a:endParaRPr>
          </a:p>
          <a:p>
            <a:r>
              <a:rPr lang="zh-CN" altLang="en-US">
                <a:latin typeface="宋体" panose="02010600030101010101" pitchFamily="2" charset="-122"/>
                <a:ea typeface="宋体" panose="02010600030101010101" pitchFamily="2" charset="-122"/>
                <a:cs typeface="宋体" panose="02010600030101010101" pitchFamily="2" charset="-122"/>
              </a:rPr>
              <a:t>4.可提高导航系统的抗干扰、抗欺骗能力，提高系统完好性。</a:t>
            </a:r>
            <a:endParaRPr lang="zh-CN" altLang="en-US">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稻壳儿原创设计师【幻雨工作室】_1"/>
          <p:cNvSpPr txBox="1"/>
          <p:nvPr/>
        </p:nvSpPr>
        <p:spPr>
          <a:xfrm>
            <a:off x="1637665" y="676910"/>
            <a:ext cx="9195435" cy="1076325"/>
          </a:xfrm>
          <a:prstGeom prst="rect">
            <a:avLst/>
          </a:prstGeom>
          <a:noFill/>
        </p:spPr>
        <p:txBody>
          <a:bodyPr wrap="square" rtlCol="0">
            <a:spAutoFit/>
          </a:bodyPr>
          <a:lstStyle/>
          <a:p>
            <a:pPr algn="l"/>
            <a:r>
              <a:rPr lang="zh-CN" altLang="en-US" sz="3200" dirty="0">
                <a:solidFill>
                  <a:schemeClr val="accent1"/>
                </a:solidFill>
                <a:latin typeface="微软雅黑" panose="020B0503020204020204" pitchFamily="34" charset="-122"/>
                <a:ea typeface="微软雅黑" panose="020B0503020204020204" pitchFamily="34" charset="-122"/>
                <a:sym typeface="+mn-ea"/>
              </a:rPr>
              <a:t>研究内容及关键技术</a:t>
            </a:r>
            <a:endParaRPr lang="zh-CN" altLang="en-US" sz="3200" dirty="0">
              <a:solidFill>
                <a:schemeClr val="accent1"/>
              </a:solidFill>
              <a:latin typeface="微软雅黑" panose="020B0503020204020204" pitchFamily="34" charset="-122"/>
              <a:ea typeface="微软雅黑" panose="020B0503020204020204" pitchFamily="34" charset="-122"/>
              <a:sym typeface="+mn-ea"/>
            </a:endParaRPr>
          </a:p>
          <a:p>
            <a:pPr algn="l"/>
            <a:r>
              <a:rPr lang="zh-CN" altLang="en-US" sz="3200" dirty="0">
                <a:solidFill>
                  <a:schemeClr val="accent1"/>
                </a:solidFill>
                <a:latin typeface="微软雅黑" panose="020B0503020204020204" pitchFamily="34" charset="-122"/>
                <a:ea typeface="微软雅黑" panose="020B0503020204020204" pitchFamily="34" charset="-122"/>
                <a:sym typeface="+mn-ea"/>
              </a:rPr>
              <a:t>Research contents and ke</a:t>
            </a:r>
            <a:r>
              <a:rPr lang="en-US" altLang="zh-CN" sz="3200" dirty="0">
                <a:solidFill>
                  <a:schemeClr val="accent1"/>
                </a:solidFill>
                <a:latin typeface="微软雅黑" panose="020B0503020204020204" pitchFamily="34" charset="-122"/>
                <a:ea typeface="微软雅黑" panose="020B0503020204020204" pitchFamily="34" charset="-122"/>
                <a:sym typeface="+mn-ea"/>
              </a:rPr>
              <a:t>y </a:t>
            </a:r>
            <a:r>
              <a:rPr lang="zh-CN" altLang="en-US" sz="3200" dirty="0">
                <a:solidFill>
                  <a:schemeClr val="accent1"/>
                </a:solidFill>
                <a:latin typeface="微软雅黑" panose="020B0503020204020204" pitchFamily="34" charset="-122"/>
                <a:ea typeface="微软雅黑" panose="020B0503020204020204" pitchFamily="34" charset="-122"/>
                <a:sym typeface="+mn-ea"/>
              </a:rPr>
              <a:t>technologies</a:t>
            </a:r>
            <a:endParaRPr lang="zh-CN" altLang="en-US" sz="24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02</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6" name="稻壳儿原创设计师【幻雨工作室】_4"/>
          <p:cNvSpPr/>
          <p:nvPr/>
        </p:nvSpPr>
        <p:spPr bwMode="auto">
          <a:xfrm>
            <a:off x="5012964" y="2281292"/>
            <a:ext cx="2238349" cy="2190164"/>
          </a:xfrm>
          <a:custGeom>
            <a:avLst/>
            <a:gdLst>
              <a:gd name="T0" fmla="*/ 124 w 294"/>
              <a:gd name="T1" fmla="*/ 288 h 288"/>
              <a:gd name="T2" fmla="*/ 113 w 294"/>
              <a:gd name="T3" fmla="*/ 0 h 288"/>
              <a:gd name="T4" fmla="*/ 147 w 294"/>
              <a:gd name="T5" fmla="*/ 283 h 288"/>
              <a:gd name="T6" fmla="*/ 132 w 294"/>
              <a:gd name="T7" fmla="*/ 129 h 288"/>
              <a:gd name="T8" fmla="*/ 124 w 294"/>
              <a:gd name="T9" fmla="*/ 288 h 288"/>
            </a:gdLst>
            <a:ahLst/>
            <a:cxnLst>
              <a:cxn ang="0">
                <a:pos x="T0" y="T1"/>
              </a:cxn>
              <a:cxn ang="0">
                <a:pos x="T2" y="T3"/>
              </a:cxn>
              <a:cxn ang="0">
                <a:pos x="T4" y="T5"/>
              </a:cxn>
              <a:cxn ang="0">
                <a:pos x="T6" y="T7"/>
              </a:cxn>
              <a:cxn ang="0">
                <a:pos x="T8" y="T9"/>
              </a:cxn>
            </a:cxnLst>
            <a:rect l="0" t="0" r="r" b="b"/>
            <a:pathLst>
              <a:path w="294" h="288">
                <a:moveTo>
                  <a:pt x="124" y="288"/>
                </a:moveTo>
                <a:cubicBezTo>
                  <a:pt x="124" y="288"/>
                  <a:pt x="0" y="181"/>
                  <a:pt x="113" y="0"/>
                </a:cubicBezTo>
                <a:cubicBezTo>
                  <a:pt x="113" y="0"/>
                  <a:pt x="294" y="125"/>
                  <a:pt x="147" y="283"/>
                </a:cubicBezTo>
                <a:cubicBezTo>
                  <a:pt x="147" y="283"/>
                  <a:pt x="123" y="177"/>
                  <a:pt x="132" y="129"/>
                </a:cubicBezTo>
                <a:cubicBezTo>
                  <a:pt x="132" y="129"/>
                  <a:pt x="104" y="236"/>
                  <a:pt x="124" y="288"/>
                </a:cubicBezTo>
                <a:close/>
              </a:path>
            </a:pathLst>
          </a:custGeom>
          <a:solidFill>
            <a:schemeClr val="accent2">
              <a:lumMod val="20000"/>
              <a:lumOff val="80000"/>
            </a:schemeClr>
          </a:solidFill>
          <a:ln>
            <a:noFill/>
          </a:ln>
        </p:spPr>
        <p:txBody>
          <a:bodyPr/>
          <a:lstStyle/>
          <a:p>
            <a:pPr eaLnBrk="1" fontAlgn="auto" hangingPunct="1">
              <a:spcBef>
                <a:spcPts val="0"/>
              </a:spcBef>
              <a:spcAft>
                <a:spcPts val="0"/>
              </a:spcAft>
              <a:defRPr/>
            </a:pPr>
            <a:endParaRPr lang="zh-CN" altLang="en-US">
              <a:solidFill>
                <a:schemeClr val="bg1">
                  <a:lumMod val="50000"/>
                </a:schemeClr>
              </a:solidFill>
              <a:latin typeface="Segoe UI" panose="020B0502040204020203"/>
              <a:ea typeface="+mn-ea"/>
            </a:endParaRPr>
          </a:p>
        </p:txBody>
      </p:sp>
      <p:sp>
        <p:nvSpPr>
          <p:cNvPr id="7" name="稻壳儿原创设计师【幻雨工作室】_5"/>
          <p:cNvSpPr/>
          <p:nvPr/>
        </p:nvSpPr>
        <p:spPr bwMode="auto">
          <a:xfrm>
            <a:off x="3939783" y="3034708"/>
            <a:ext cx="1758702" cy="1892302"/>
          </a:xfrm>
          <a:custGeom>
            <a:avLst/>
            <a:gdLst>
              <a:gd name="T0" fmla="*/ 224 w 231"/>
              <a:gd name="T1" fmla="*/ 205 h 249"/>
              <a:gd name="T2" fmla="*/ 0 w 231"/>
              <a:gd name="T3" fmla="*/ 79 h 249"/>
              <a:gd name="T4" fmla="*/ 231 w 231"/>
              <a:gd name="T5" fmla="*/ 185 h 249"/>
              <a:gd name="T6" fmla="*/ 107 w 231"/>
              <a:gd name="T7" fmla="*/ 125 h 249"/>
              <a:gd name="T8" fmla="*/ 224 w 231"/>
              <a:gd name="T9" fmla="*/ 205 h 249"/>
            </a:gdLst>
            <a:ahLst/>
            <a:cxnLst>
              <a:cxn ang="0">
                <a:pos x="T0" y="T1"/>
              </a:cxn>
              <a:cxn ang="0">
                <a:pos x="T2" y="T3"/>
              </a:cxn>
              <a:cxn ang="0">
                <a:pos x="T4" y="T5"/>
              </a:cxn>
              <a:cxn ang="0">
                <a:pos x="T6" y="T7"/>
              </a:cxn>
              <a:cxn ang="0">
                <a:pos x="T8" y="T9"/>
              </a:cxn>
            </a:cxnLst>
            <a:rect l="0" t="0" r="r" b="b"/>
            <a:pathLst>
              <a:path w="231" h="249">
                <a:moveTo>
                  <a:pt x="224" y="205"/>
                </a:moveTo>
                <a:cubicBezTo>
                  <a:pt x="224" y="205"/>
                  <a:pt x="85" y="249"/>
                  <a:pt x="0" y="79"/>
                </a:cubicBezTo>
                <a:cubicBezTo>
                  <a:pt x="0" y="79"/>
                  <a:pt x="180" y="0"/>
                  <a:pt x="231" y="185"/>
                </a:cubicBezTo>
                <a:cubicBezTo>
                  <a:pt x="231" y="185"/>
                  <a:pt x="140" y="154"/>
                  <a:pt x="107" y="125"/>
                </a:cubicBezTo>
                <a:cubicBezTo>
                  <a:pt x="107" y="125"/>
                  <a:pt x="175" y="196"/>
                  <a:pt x="224" y="205"/>
                </a:cubicBezTo>
                <a:close/>
              </a:path>
            </a:pathLst>
          </a:custGeom>
          <a:solidFill>
            <a:schemeClr val="accent1"/>
          </a:solidFill>
          <a:ln>
            <a:noFill/>
          </a:ln>
        </p:spPr>
        <p:txBody>
          <a:bodyPr/>
          <a:lstStyle/>
          <a:p>
            <a:pPr eaLnBrk="1" fontAlgn="auto" hangingPunct="1">
              <a:spcBef>
                <a:spcPts val="0"/>
              </a:spcBef>
              <a:spcAft>
                <a:spcPts val="0"/>
              </a:spcAft>
              <a:defRPr/>
            </a:pPr>
            <a:endParaRPr lang="zh-CN" altLang="en-US">
              <a:solidFill>
                <a:schemeClr val="bg1">
                  <a:lumMod val="50000"/>
                </a:schemeClr>
              </a:solidFill>
              <a:latin typeface="Segoe UI" panose="020B0502040204020203"/>
              <a:ea typeface="+mn-ea"/>
            </a:endParaRPr>
          </a:p>
        </p:txBody>
      </p:sp>
      <p:sp>
        <p:nvSpPr>
          <p:cNvPr id="8" name="稻壳儿原创设计师【幻雨工作室】_6"/>
          <p:cNvSpPr/>
          <p:nvPr/>
        </p:nvSpPr>
        <p:spPr bwMode="auto">
          <a:xfrm>
            <a:off x="4237645" y="4366328"/>
            <a:ext cx="1222112" cy="1200209"/>
          </a:xfrm>
          <a:custGeom>
            <a:avLst/>
            <a:gdLst>
              <a:gd name="T0" fmla="*/ 161 w 161"/>
              <a:gd name="T1" fmla="*/ 75 h 158"/>
              <a:gd name="T2" fmla="*/ 0 w 161"/>
              <a:gd name="T3" fmla="*/ 118 h 158"/>
              <a:gd name="T4" fmla="*/ 155 w 161"/>
              <a:gd name="T5" fmla="*/ 62 h 158"/>
              <a:gd name="T6" fmla="*/ 70 w 161"/>
              <a:gd name="T7" fmla="*/ 91 h 158"/>
              <a:gd name="T8" fmla="*/ 161 w 161"/>
              <a:gd name="T9" fmla="*/ 75 h 158"/>
            </a:gdLst>
            <a:ahLst/>
            <a:cxnLst>
              <a:cxn ang="0">
                <a:pos x="T0" y="T1"/>
              </a:cxn>
              <a:cxn ang="0">
                <a:pos x="T2" y="T3"/>
              </a:cxn>
              <a:cxn ang="0">
                <a:pos x="T4" y="T5"/>
              </a:cxn>
              <a:cxn ang="0">
                <a:pos x="T6" y="T7"/>
              </a:cxn>
              <a:cxn ang="0">
                <a:pos x="T8" y="T9"/>
              </a:cxn>
            </a:cxnLst>
            <a:rect l="0" t="0" r="r" b="b"/>
            <a:pathLst>
              <a:path w="161" h="158">
                <a:moveTo>
                  <a:pt x="161" y="75"/>
                </a:moveTo>
                <a:cubicBezTo>
                  <a:pt x="161" y="75"/>
                  <a:pt x="116" y="158"/>
                  <a:pt x="0" y="118"/>
                </a:cubicBezTo>
                <a:cubicBezTo>
                  <a:pt x="0" y="118"/>
                  <a:pt x="47" y="0"/>
                  <a:pt x="155" y="62"/>
                </a:cubicBezTo>
                <a:cubicBezTo>
                  <a:pt x="155" y="62"/>
                  <a:pt x="98" y="89"/>
                  <a:pt x="70" y="91"/>
                </a:cubicBezTo>
                <a:cubicBezTo>
                  <a:pt x="70" y="91"/>
                  <a:pt x="134" y="93"/>
                  <a:pt x="161" y="75"/>
                </a:cubicBezTo>
                <a:close/>
              </a:path>
            </a:pathLst>
          </a:custGeom>
          <a:solidFill>
            <a:schemeClr val="accent2">
              <a:lumMod val="20000"/>
              <a:lumOff val="80000"/>
            </a:schemeClr>
          </a:solidFill>
          <a:ln>
            <a:noFill/>
          </a:ln>
        </p:spPr>
        <p:txBody>
          <a:bodyPr/>
          <a:lstStyle/>
          <a:p>
            <a:pPr eaLnBrk="1" fontAlgn="auto" hangingPunct="1">
              <a:spcBef>
                <a:spcPts val="0"/>
              </a:spcBef>
              <a:spcAft>
                <a:spcPts val="0"/>
              </a:spcAft>
              <a:defRPr/>
            </a:pPr>
            <a:endParaRPr lang="zh-CN" altLang="en-US">
              <a:solidFill>
                <a:schemeClr val="bg1">
                  <a:lumMod val="50000"/>
                </a:schemeClr>
              </a:solidFill>
              <a:latin typeface="Segoe UI" panose="020B0502040204020203"/>
              <a:ea typeface="+mn-ea"/>
            </a:endParaRPr>
          </a:p>
        </p:txBody>
      </p:sp>
      <p:sp>
        <p:nvSpPr>
          <p:cNvPr id="10" name="稻壳儿原创设计师【幻雨工作室】_7"/>
          <p:cNvSpPr/>
          <p:nvPr/>
        </p:nvSpPr>
        <p:spPr bwMode="auto">
          <a:xfrm>
            <a:off x="6732242" y="4594105"/>
            <a:ext cx="876066" cy="928630"/>
          </a:xfrm>
          <a:custGeom>
            <a:avLst/>
            <a:gdLst>
              <a:gd name="T0" fmla="*/ 0 w 115"/>
              <a:gd name="T1" fmla="*/ 39 h 122"/>
              <a:gd name="T2" fmla="*/ 115 w 115"/>
              <a:gd name="T3" fmla="*/ 62 h 122"/>
              <a:gd name="T4" fmla="*/ 0 w 115"/>
              <a:gd name="T5" fmla="*/ 49 h 122"/>
              <a:gd name="T6" fmla="*/ 62 w 115"/>
              <a:gd name="T7" fmla="*/ 57 h 122"/>
              <a:gd name="T8" fmla="*/ 0 w 115"/>
              <a:gd name="T9" fmla="*/ 39 h 122"/>
            </a:gdLst>
            <a:ahLst/>
            <a:cxnLst>
              <a:cxn ang="0">
                <a:pos x="T0" y="T1"/>
              </a:cxn>
              <a:cxn ang="0">
                <a:pos x="T2" y="T3"/>
              </a:cxn>
              <a:cxn ang="0">
                <a:pos x="T4" y="T5"/>
              </a:cxn>
              <a:cxn ang="0">
                <a:pos x="T6" y="T7"/>
              </a:cxn>
              <a:cxn ang="0">
                <a:pos x="T8" y="T9"/>
              </a:cxn>
            </a:cxnLst>
            <a:rect l="0" t="0" r="r" b="b"/>
            <a:pathLst>
              <a:path w="115" h="122">
                <a:moveTo>
                  <a:pt x="0" y="39"/>
                </a:moveTo>
                <a:cubicBezTo>
                  <a:pt x="0" y="39"/>
                  <a:pt x="54" y="0"/>
                  <a:pt x="115" y="62"/>
                </a:cubicBezTo>
                <a:cubicBezTo>
                  <a:pt x="115" y="62"/>
                  <a:pt x="48" y="122"/>
                  <a:pt x="0" y="49"/>
                </a:cubicBezTo>
                <a:cubicBezTo>
                  <a:pt x="0" y="49"/>
                  <a:pt x="44" y="50"/>
                  <a:pt x="62" y="57"/>
                </a:cubicBezTo>
                <a:cubicBezTo>
                  <a:pt x="62" y="57"/>
                  <a:pt x="22" y="36"/>
                  <a:pt x="0" y="39"/>
                </a:cubicBezTo>
                <a:close/>
              </a:path>
            </a:pathLst>
          </a:custGeom>
          <a:solidFill>
            <a:schemeClr val="accent2">
              <a:lumMod val="20000"/>
              <a:lumOff val="80000"/>
            </a:schemeClr>
          </a:solidFill>
          <a:ln>
            <a:noFill/>
          </a:ln>
        </p:spPr>
        <p:txBody>
          <a:bodyPr/>
          <a:lstStyle/>
          <a:p>
            <a:pPr eaLnBrk="1" fontAlgn="auto" hangingPunct="1">
              <a:spcBef>
                <a:spcPts val="0"/>
              </a:spcBef>
              <a:spcAft>
                <a:spcPts val="0"/>
              </a:spcAft>
              <a:defRPr/>
            </a:pPr>
            <a:endParaRPr lang="zh-CN" altLang="en-US">
              <a:solidFill>
                <a:schemeClr val="bg1">
                  <a:lumMod val="50000"/>
                </a:schemeClr>
              </a:solidFill>
              <a:latin typeface="Segoe UI" panose="020B0502040204020203"/>
              <a:ea typeface="+mn-ea"/>
            </a:endParaRPr>
          </a:p>
        </p:txBody>
      </p:sp>
      <p:sp>
        <p:nvSpPr>
          <p:cNvPr id="11" name="稻壳儿原创设计师【幻雨工作室】_8"/>
          <p:cNvSpPr/>
          <p:nvPr/>
        </p:nvSpPr>
        <p:spPr bwMode="auto">
          <a:xfrm>
            <a:off x="6267927" y="3437699"/>
            <a:ext cx="1537496" cy="1476171"/>
          </a:xfrm>
          <a:custGeom>
            <a:avLst/>
            <a:gdLst>
              <a:gd name="T0" fmla="*/ 0 w 202"/>
              <a:gd name="T1" fmla="*/ 152 h 194"/>
              <a:gd name="T2" fmla="*/ 202 w 202"/>
              <a:gd name="T3" fmla="*/ 0 h 194"/>
              <a:gd name="T4" fmla="*/ 15 w 202"/>
              <a:gd name="T5" fmla="*/ 167 h 194"/>
              <a:gd name="T6" fmla="*/ 118 w 202"/>
              <a:gd name="T7" fmla="*/ 78 h 194"/>
              <a:gd name="T8" fmla="*/ 0 w 202"/>
              <a:gd name="T9" fmla="*/ 152 h 194"/>
            </a:gdLst>
            <a:ahLst/>
            <a:cxnLst>
              <a:cxn ang="0">
                <a:pos x="T0" y="T1"/>
              </a:cxn>
              <a:cxn ang="0">
                <a:pos x="T2" y="T3"/>
              </a:cxn>
              <a:cxn ang="0">
                <a:pos x="T4" y="T5"/>
              </a:cxn>
              <a:cxn ang="0">
                <a:pos x="T6" y="T7"/>
              </a:cxn>
              <a:cxn ang="0">
                <a:pos x="T8" y="T9"/>
              </a:cxn>
            </a:cxnLst>
            <a:rect l="0" t="0" r="r" b="b"/>
            <a:pathLst>
              <a:path w="202" h="194">
                <a:moveTo>
                  <a:pt x="0" y="152"/>
                </a:moveTo>
                <a:cubicBezTo>
                  <a:pt x="0" y="152"/>
                  <a:pt x="15" y="9"/>
                  <a:pt x="202" y="0"/>
                </a:cubicBezTo>
                <a:cubicBezTo>
                  <a:pt x="202" y="0"/>
                  <a:pt x="202" y="194"/>
                  <a:pt x="15" y="167"/>
                </a:cubicBezTo>
                <a:cubicBezTo>
                  <a:pt x="15" y="167"/>
                  <a:pt x="79" y="96"/>
                  <a:pt x="118" y="78"/>
                </a:cubicBezTo>
                <a:cubicBezTo>
                  <a:pt x="118" y="78"/>
                  <a:pt x="27" y="112"/>
                  <a:pt x="0" y="152"/>
                </a:cubicBezTo>
                <a:close/>
              </a:path>
            </a:pathLst>
          </a:custGeom>
          <a:solidFill>
            <a:schemeClr val="accent1"/>
          </a:solidFill>
          <a:ln>
            <a:noFill/>
          </a:ln>
        </p:spPr>
        <p:txBody>
          <a:bodyPr/>
          <a:lstStyle/>
          <a:p>
            <a:pPr eaLnBrk="1" fontAlgn="auto" hangingPunct="1">
              <a:spcBef>
                <a:spcPts val="0"/>
              </a:spcBef>
              <a:spcAft>
                <a:spcPts val="0"/>
              </a:spcAft>
              <a:defRPr/>
            </a:pPr>
            <a:endParaRPr lang="zh-CN" altLang="en-US">
              <a:solidFill>
                <a:schemeClr val="bg1">
                  <a:lumMod val="50000"/>
                </a:schemeClr>
              </a:solidFill>
              <a:latin typeface="Segoe UI" panose="020B0502040204020203"/>
              <a:ea typeface="+mn-ea"/>
            </a:endParaRPr>
          </a:p>
        </p:txBody>
      </p:sp>
      <p:sp>
        <p:nvSpPr>
          <p:cNvPr id="12" name="稻壳儿原创设计师【幻雨工作室】_9"/>
          <p:cNvSpPr/>
          <p:nvPr/>
        </p:nvSpPr>
        <p:spPr bwMode="auto">
          <a:xfrm>
            <a:off x="5453186" y="4449555"/>
            <a:ext cx="1239633" cy="2014951"/>
          </a:xfrm>
          <a:custGeom>
            <a:avLst/>
            <a:gdLst>
              <a:gd name="T0" fmla="*/ 129 w 163"/>
              <a:gd name="T1" fmla="*/ 265 h 265"/>
              <a:gd name="T2" fmla="*/ 123 w 163"/>
              <a:gd name="T3" fmla="*/ 118 h 265"/>
              <a:gd name="T4" fmla="*/ 161 w 163"/>
              <a:gd name="T5" fmla="*/ 42 h 265"/>
              <a:gd name="T6" fmla="*/ 143 w 163"/>
              <a:gd name="T7" fmla="*/ 45 h 265"/>
              <a:gd name="T8" fmla="*/ 108 w 163"/>
              <a:gd name="T9" fmla="*/ 67 h 265"/>
              <a:gd name="T10" fmla="*/ 81 w 163"/>
              <a:gd name="T11" fmla="*/ 6 h 265"/>
              <a:gd name="T12" fmla="*/ 77 w 163"/>
              <a:gd name="T13" fmla="*/ 46 h 265"/>
              <a:gd name="T14" fmla="*/ 48 w 163"/>
              <a:gd name="T15" fmla="*/ 30 h 265"/>
              <a:gd name="T16" fmla="*/ 27 w 163"/>
              <a:gd name="T17" fmla="*/ 15 h 265"/>
              <a:gd name="T18" fmla="*/ 52 w 163"/>
              <a:gd name="T19" fmla="*/ 67 h 265"/>
              <a:gd name="T20" fmla="*/ 10 w 163"/>
              <a:gd name="T21" fmla="*/ 32 h 265"/>
              <a:gd name="T22" fmla="*/ 9 w 163"/>
              <a:gd name="T23" fmla="*/ 48 h 265"/>
              <a:gd name="T24" fmla="*/ 42 w 163"/>
              <a:gd name="T25" fmla="*/ 83 h 265"/>
              <a:gd name="T26" fmla="*/ 10 w 163"/>
              <a:gd name="T27" fmla="*/ 68 h 265"/>
              <a:gd name="T28" fmla="*/ 19 w 163"/>
              <a:gd name="T29" fmla="*/ 87 h 265"/>
              <a:gd name="T30" fmla="*/ 71 w 163"/>
              <a:gd name="T31" fmla="*/ 143 h 265"/>
              <a:gd name="T32" fmla="*/ 61 w 163"/>
              <a:gd name="T33" fmla="*/ 26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265">
                <a:moveTo>
                  <a:pt x="129" y="265"/>
                </a:moveTo>
                <a:cubicBezTo>
                  <a:pt x="129" y="265"/>
                  <a:pt x="106" y="173"/>
                  <a:pt x="123" y="118"/>
                </a:cubicBezTo>
                <a:cubicBezTo>
                  <a:pt x="139" y="62"/>
                  <a:pt x="163" y="51"/>
                  <a:pt x="161" y="42"/>
                </a:cubicBezTo>
                <a:cubicBezTo>
                  <a:pt x="159" y="34"/>
                  <a:pt x="147" y="38"/>
                  <a:pt x="143" y="45"/>
                </a:cubicBezTo>
                <a:cubicBezTo>
                  <a:pt x="139" y="53"/>
                  <a:pt x="123" y="70"/>
                  <a:pt x="108" y="67"/>
                </a:cubicBezTo>
                <a:cubicBezTo>
                  <a:pt x="94" y="64"/>
                  <a:pt x="91" y="11"/>
                  <a:pt x="81" y="6"/>
                </a:cubicBezTo>
                <a:cubicBezTo>
                  <a:pt x="70" y="0"/>
                  <a:pt x="73" y="25"/>
                  <a:pt x="77" y="46"/>
                </a:cubicBezTo>
                <a:cubicBezTo>
                  <a:pt x="80" y="67"/>
                  <a:pt x="60" y="55"/>
                  <a:pt x="48" y="30"/>
                </a:cubicBezTo>
                <a:cubicBezTo>
                  <a:pt x="36" y="4"/>
                  <a:pt x="29" y="12"/>
                  <a:pt x="27" y="15"/>
                </a:cubicBezTo>
                <a:cubicBezTo>
                  <a:pt x="26" y="19"/>
                  <a:pt x="54" y="65"/>
                  <a:pt x="52" y="67"/>
                </a:cubicBezTo>
                <a:cubicBezTo>
                  <a:pt x="49" y="69"/>
                  <a:pt x="14" y="31"/>
                  <a:pt x="10" y="32"/>
                </a:cubicBezTo>
                <a:cubicBezTo>
                  <a:pt x="6" y="33"/>
                  <a:pt x="0" y="36"/>
                  <a:pt x="9" y="48"/>
                </a:cubicBezTo>
                <a:cubicBezTo>
                  <a:pt x="17" y="60"/>
                  <a:pt x="44" y="80"/>
                  <a:pt x="42" y="83"/>
                </a:cubicBezTo>
                <a:cubicBezTo>
                  <a:pt x="41" y="87"/>
                  <a:pt x="18" y="68"/>
                  <a:pt x="10" y="68"/>
                </a:cubicBezTo>
                <a:cubicBezTo>
                  <a:pt x="2" y="67"/>
                  <a:pt x="5" y="78"/>
                  <a:pt x="19" y="87"/>
                </a:cubicBezTo>
                <a:cubicBezTo>
                  <a:pt x="34" y="97"/>
                  <a:pt x="70" y="107"/>
                  <a:pt x="71" y="143"/>
                </a:cubicBezTo>
                <a:cubicBezTo>
                  <a:pt x="71" y="179"/>
                  <a:pt x="61" y="265"/>
                  <a:pt x="61" y="265"/>
                </a:cubicBezTo>
              </a:path>
            </a:pathLst>
          </a:custGeom>
          <a:solidFill>
            <a:schemeClr val="accent1"/>
          </a:solidFill>
          <a:ln>
            <a:noFill/>
          </a:ln>
        </p:spPr>
        <p:txBody>
          <a:bodyPr/>
          <a:lstStyle/>
          <a:p>
            <a:pPr eaLnBrk="1" fontAlgn="auto" hangingPunct="1">
              <a:spcBef>
                <a:spcPts val="0"/>
              </a:spcBef>
              <a:spcAft>
                <a:spcPts val="0"/>
              </a:spcAft>
              <a:defRPr/>
            </a:pPr>
            <a:endParaRPr lang="zh-CN" altLang="en-US">
              <a:solidFill>
                <a:schemeClr val="bg1">
                  <a:lumMod val="50000"/>
                </a:schemeClr>
              </a:solidFill>
              <a:latin typeface="Segoe UI" panose="020B0502040204020203"/>
              <a:ea typeface="+mn-ea"/>
            </a:endParaRPr>
          </a:p>
        </p:txBody>
      </p:sp>
      <p:sp>
        <p:nvSpPr>
          <p:cNvPr id="18" name="稻壳儿原创设计师【幻雨工作室】_10"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8026400" y="2202815"/>
            <a:ext cx="3229610" cy="1153160"/>
          </a:xfrm>
          <a:prstGeom prst="rect">
            <a:avLst/>
          </a:prstGeom>
        </p:spPr>
        <p:txBody>
          <a:bodyPr wrap="square">
            <a:spAutoFit/>
          </a:bodyPr>
          <a:lstStyle/>
          <a:p>
            <a:pPr>
              <a:lnSpc>
                <a:spcPct val="150000"/>
              </a:lnSpc>
            </a:pPr>
            <a:r>
              <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rPr>
              <a:t>建立Simulink仿真模型</a:t>
            </a:r>
            <a:endPar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endParaRPr>
          </a:p>
          <a:p>
            <a:pPr>
              <a:lnSpc>
                <a:spcPct val="150000"/>
              </a:lnSpc>
            </a:pPr>
            <a:r>
              <a:rPr lang="en-US" altLang="zh-CN"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设计模型包括导航系统（GNSS/INS），控制器（Controller）模型等等。</a:t>
            </a:r>
            <a:endParaRPr lang="en-US" altLang="zh-CN"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20" name="稻壳儿原创设计师【幻雨工作室】_12"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546100" y="2828925"/>
            <a:ext cx="3393440" cy="1765300"/>
          </a:xfrm>
          <a:prstGeom prst="rect">
            <a:avLst/>
          </a:prstGeom>
        </p:spPr>
        <p:txBody>
          <a:bodyPr wrap="square">
            <a:noAutofit/>
          </a:bodyPr>
          <a:lstStyle/>
          <a:p>
            <a:pPr algn="r">
              <a:lnSpc>
                <a:spcPct val="150000"/>
              </a:lnSpc>
            </a:pPr>
            <a:r>
              <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rPr>
              <a:t>研究嵌入式控制器STM32H7硬件功能和软件部署</a:t>
            </a:r>
            <a:endPar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endParaRPr>
          </a:p>
          <a:p>
            <a:pPr algn="r">
              <a:lnSpc>
                <a:spcPct val="150000"/>
              </a:lnSpc>
              <a:buClrTx/>
              <a:buSzTx/>
              <a:buFontTx/>
            </a:pPr>
            <a:r>
              <a:rPr lang="en-US" altLang="zh-CN"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为雷迅创新CUAVX7Pro自驾仪配置硬件驱动，借助FreeRTOS操作系统框架，实现自驾仪与外围设备（如IMU，GPS）的读写交互。</a:t>
            </a:r>
            <a:endParaRPr lang="en-US" altLang="zh-CN"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21" name="稻壳儿原创设计师【幻雨工作室】_13"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8026400" y="3766185"/>
            <a:ext cx="3229610" cy="2214880"/>
          </a:xfrm>
          <a:prstGeom prst="rect">
            <a:avLst/>
          </a:prstGeom>
        </p:spPr>
        <p:txBody>
          <a:bodyPr wrap="square">
            <a:spAutoFit/>
          </a:bodyPr>
          <a:lstStyle/>
          <a:p>
            <a:pPr algn="l">
              <a:lnSpc>
                <a:spcPct val="150000"/>
              </a:lnSpc>
            </a:pPr>
            <a:r>
              <a:rPr lang="en-US" altLang="zh-CN" dirty="0">
                <a:solidFill>
                  <a:schemeClr val="accent1"/>
                </a:solidFill>
                <a:latin typeface="宋体" panose="02010600030101010101" pitchFamily="2" charset="-122"/>
                <a:ea typeface="宋体" panose="02010600030101010101" pitchFamily="2" charset="-122"/>
                <a:cs typeface="Arial" panose="020B0604020202020204" pitchFamily="34" charset="0"/>
              </a:rPr>
              <a:t>实现真实环境下的无人车控制测试，评估测试结果</a:t>
            </a:r>
            <a:endParaRPr lang="en-US" altLang="zh-CN" dirty="0">
              <a:solidFill>
                <a:schemeClr val="accent1"/>
              </a:solidFill>
              <a:latin typeface="宋体" panose="02010600030101010101" pitchFamily="2" charset="-122"/>
              <a:ea typeface="宋体" panose="02010600030101010101" pitchFamily="2" charset="-122"/>
              <a:cs typeface="Arial" panose="020B0604020202020204" pitchFamily="34" charset="0"/>
            </a:endParaRPr>
          </a:p>
          <a:p>
            <a:pPr algn="l">
              <a:lnSpc>
                <a:spcPct val="150000"/>
              </a:lnSpc>
            </a:pPr>
            <a:r>
              <a:rPr lang="en-US" altLang="zh-CN"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以无人全向麦克纳姆轮四驱车作为载体，将其与自驾仪以及各外围组件进行组装，并对整个系统进行实物测试，验证整个系统的可行性。</a:t>
            </a:r>
            <a:endParaRPr lang="en-US" altLang="zh-CN" sz="14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13" name="文本框 12"/>
          <p:cNvSpPr txBox="1"/>
          <p:nvPr/>
        </p:nvSpPr>
        <p:spPr>
          <a:xfrm>
            <a:off x="546100" y="2163445"/>
            <a:ext cx="4064000" cy="460375"/>
          </a:xfrm>
          <a:prstGeom prst="rect">
            <a:avLst/>
          </a:prstGeom>
          <a:noFill/>
        </p:spPr>
        <p:txBody>
          <a:bodyPr wrap="square" rtlCol="0">
            <a:spAutoFit/>
          </a:bodyPr>
          <a:p>
            <a:r>
              <a:rPr lang="zh-CN" altLang="en-US" sz="2400" b="1">
                <a:solidFill>
                  <a:schemeClr val="tx2">
                    <a:lumMod val="60000"/>
                    <a:lumOff val="40000"/>
                  </a:schemeClr>
                </a:solidFill>
                <a:latin typeface="宋体" panose="02010600030101010101" pitchFamily="2" charset="-122"/>
                <a:ea typeface="宋体" panose="02010600030101010101" pitchFamily="2" charset="-122"/>
              </a:rPr>
              <a:t>主要研究内容：</a:t>
            </a:r>
            <a:endParaRPr lang="zh-CN" altLang="en-US" sz="2400" b="1">
              <a:solidFill>
                <a:schemeClr val="tx2">
                  <a:lumMod val="60000"/>
                  <a:lumOff val="40000"/>
                </a:schemeClr>
              </a:solidFill>
              <a:latin typeface="宋体" panose="02010600030101010101" pitchFamily="2" charset="-122"/>
              <a:ea typeface="宋体" panose="02010600030101010101" pitchFamily="2"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稻壳儿原创设计师【幻雨工作室】_1"/>
          <p:cNvSpPr txBox="1"/>
          <p:nvPr/>
        </p:nvSpPr>
        <p:spPr>
          <a:xfrm>
            <a:off x="1637665" y="676910"/>
            <a:ext cx="9195435" cy="1076325"/>
          </a:xfrm>
          <a:prstGeom prst="rect">
            <a:avLst/>
          </a:prstGeom>
          <a:noFill/>
        </p:spPr>
        <p:txBody>
          <a:bodyPr wrap="square" rtlCol="0">
            <a:spAutoFit/>
          </a:bodyPr>
          <a:lstStyle/>
          <a:p>
            <a:pPr algn="l"/>
            <a:r>
              <a:rPr lang="zh-CN" altLang="en-US" sz="3200" dirty="0">
                <a:solidFill>
                  <a:schemeClr val="accent1"/>
                </a:solidFill>
                <a:latin typeface="微软雅黑" panose="020B0503020204020204" pitchFamily="34" charset="-122"/>
                <a:ea typeface="微软雅黑" panose="020B0503020204020204" pitchFamily="34" charset="-122"/>
                <a:sym typeface="+mn-ea"/>
              </a:rPr>
              <a:t>研究内容及关键技术</a:t>
            </a:r>
            <a:endParaRPr lang="zh-CN" altLang="en-US" sz="3200" dirty="0">
              <a:solidFill>
                <a:schemeClr val="accent1"/>
              </a:solidFill>
              <a:latin typeface="微软雅黑" panose="020B0503020204020204" pitchFamily="34" charset="-122"/>
              <a:ea typeface="微软雅黑" panose="020B0503020204020204" pitchFamily="34" charset="-122"/>
              <a:sym typeface="+mn-ea"/>
            </a:endParaRPr>
          </a:p>
          <a:p>
            <a:pPr algn="l"/>
            <a:r>
              <a:rPr lang="zh-CN" altLang="en-US" sz="3200" dirty="0">
                <a:solidFill>
                  <a:schemeClr val="accent1"/>
                </a:solidFill>
                <a:latin typeface="微软雅黑" panose="020B0503020204020204" pitchFamily="34" charset="-122"/>
                <a:ea typeface="微软雅黑" panose="020B0503020204020204" pitchFamily="34" charset="-122"/>
                <a:sym typeface="+mn-ea"/>
              </a:rPr>
              <a:t>Research contents and ke</a:t>
            </a:r>
            <a:r>
              <a:rPr lang="en-US" altLang="zh-CN" sz="3200" dirty="0">
                <a:solidFill>
                  <a:schemeClr val="accent1"/>
                </a:solidFill>
                <a:latin typeface="微软雅黑" panose="020B0503020204020204" pitchFamily="34" charset="-122"/>
                <a:ea typeface="微软雅黑" panose="020B0503020204020204" pitchFamily="34" charset="-122"/>
                <a:sym typeface="+mn-ea"/>
              </a:rPr>
              <a:t>y </a:t>
            </a:r>
            <a:r>
              <a:rPr lang="zh-CN" altLang="en-US" sz="3200" dirty="0">
                <a:solidFill>
                  <a:schemeClr val="accent1"/>
                </a:solidFill>
                <a:latin typeface="微软雅黑" panose="020B0503020204020204" pitchFamily="34" charset="-122"/>
                <a:ea typeface="微软雅黑" panose="020B0503020204020204" pitchFamily="34" charset="-122"/>
                <a:sym typeface="+mn-ea"/>
              </a:rPr>
              <a:t>technologies</a:t>
            </a:r>
            <a:endParaRPr lang="zh-CN" altLang="en-US" sz="24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02</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2" name="稻壳儿原创设计师【幻雨工作室】_4"/>
          <p:cNvSpPr/>
          <p:nvPr/>
        </p:nvSpPr>
        <p:spPr>
          <a:xfrm>
            <a:off x="3324711" y="2211337"/>
            <a:ext cx="1802036" cy="1802036"/>
          </a:xfrm>
          <a:prstGeom prst="roundRect">
            <a:avLst>
              <a:gd name="adj" fmla="val 13844"/>
            </a:avLst>
          </a:prstGeom>
          <a:solidFill>
            <a:schemeClr val="accent1"/>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pc="300">
              <a:solidFill>
                <a:schemeClr val="accent1"/>
              </a:solidFill>
              <a:latin typeface="+mj-ea"/>
              <a:ea typeface="+mj-ea"/>
              <a:cs typeface="字语坊文畅体" panose="00000500000000000000" charset="-122"/>
            </a:endParaRPr>
          </a:p>
        </p:txBody>
      </p:sp>
      <p:sp>
        <p:nvSpPr>
          <p:cNvPr id="22" name="稻壳儿原创设计师【幻雨工作室】_5"/>
          <p:cNvSpPr/>
          <p:nvPr/>
        </p:nvSpPr>
        <p:spPr>
          <a:xfrm>
            <a:off x="5167007" y="2211337"/>
            <a:ext cx="1802036" cy="1802036"/>
          </a:xfrm>
          <a:prstGeom prst="roundRect">
            <a:avLst>
              <a:gd name="adj" fmla="val 13844"/>
            </a:avLst>
          </a:prstGeom>
          <a:solidFill>
            <a:schemeClr val="bg1">
              <a:lumMod val="95000"/>
            </a:schemeClr>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pc="300">
              <a:solidFill>
                <a:schemeClr val="accent1"/>
              </a:solidFill>
              <a:latin typeface="+mj-ea"/>
              <a:ea typeface="+mj-ea"/>
              <a:cs typeface="字语坊文畅体" panose="00000500000000000000" charset="-122"/>
            </a:endParaRPr>
          </a:p>
        </p:txBody>
      </p:sp>
      <p:sp>
        <p:nvSpPr>
          <p:cNvPr id="23" name="稻壳儿原创设计师【幻雨工作室】_6"/>
          <p:cNvSpPr/>
          <p:nvPr/>
        </p:nvSpPr>
        <p:spPr>
          <a:xfrm>
            <a:off x="5167007" y="4052743"/>
            <a:ext cx="1802036" cy="1802036"/>
          </a:xfrm>
          <a:prstGeom prst="roundRect">
            <a:avLst>
              <a:gd name="adj" fmla="val 13844"/>
            </a:avLst>
          </a:prstGeom>
          <a:solidFill>
            <a:schemeClr val="accent3"/>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pc="300">
              <a:solidFill>
                <a:schemeClr val="accent1"/>
              </a:solidFill>
              <a:latin typeface="+mj-ea"/>
              <a:ea typeface="+mj-ea"/>
              <a:cs typeface="字语坊文畅体" panose="00000500000000000000" charset="-122"/>
            </a:endParaRPr>
          </a:p>
        </p:txBody>
      </p:sp>
      <p:sp>
        <p:nvSpPr>
          <p:cNvPr id="24" name="稻壳儿原创设计师【幻雨工作室】_7"/>
          <p:cNvSpPr/>
          <p:nvPr/>
        </p:nvSpPr>
        <p:spPr>
          <a:xfrm>
            <a:off x="7009302" y="4052743"/>
            <a:ext cx="1802036" cy="1802036"/>
          </a:xfrm>
          <a:prstGeom prst="roundRect">
            <a:avLst>
              <a:gd name="adj" fmla="val 13844"/>
            </a:avLst>
          </a:prstGeom>
          <a:solidFill>
            <a:schemeClr val="bg1">
              <a:lumMod val="95000"/>
            </a:schemeClr>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pc="300">
              <a:solidFill>
                <a:schemeClr val="accent1"/>
              </a:solidFill>
              <a:latin typeface="+mj-ea"/>
              <a:ea typeface="+mj-ea"/>
              <a:cs typeface="字语坊文畅体" panose="00000500000000000000" charset="-122"/>
            </a:endParaRPr>
          </a:p>
        </p:txBody>
      </p:sp>
      <p:grpSp>
        <p:nvGrpSpPr>
          <p:cNvPr id="25" name="稻壳儿原创设计师【幻雨工作室】_8"/>
          <p:cNvGrpSpPr/>
          <p:nvPr/>
        </p:nvGrpSpPr>
        <p:grpSpPr>
          <a:xfrm>
            <a:off x="4014876" y="2668608"/>
            <a:ext cx="421704" cy="421704"/>
            <a:chOff x="915988" y="1422401"/>
            <a:chExt cx="363538" cy="363538"/>
          </a:xfrm>
          <a:solidFill>
            <a:schemeClr val="bg1"/>
          </a:solidFill>
          <a:effectLst/>
        </p:grpSpPr>
        <p:sp>
          <p:nvSpPr>
            <p:cNvPr id="26" name="Freeform 60"/>
            <p:cNvSpPr>
              <a:spLocks noEditPoints="1"/>
            </p:cNvSpPr>
            <p:nvPr/>
          </p:nvSpPr>
          <p:spPr bwMode="auto">
            <a:xfrm>
              <a:off x="915988" y="1422401"/>
              <a:ext cx="363538" cy="363538"/>
            </a:xfrm>
            <a:custGeom>
              <a:avLst/>
              <a:gdLst>
                <a:gd name="T0" fmla="*/ 26 w 153"/>
                <a:gd name="T1" fmla="*/ 153 h 153"/>
                <a:gd name="T2" fmla="*/ 13 w 153"/>
                <a:gd name="T3" fmla="*/ 153 h 153"/>
                <a:gd name="T4" fmla="*/ 0 w 153"/>
                <a:gd name="T5" fmla="*/ 140 h 153"/>
                <a:gd name="T6" fmla="*/ 0 w 153"/>
                <a:gd name="T7" fmla="*/ 111 h 153"/>
                <a:gd name="T8" fmla="*/ 55 w 153"/>
                <a:gd name="T9" fmla="*/ 56 h 153"/>
                <a:gd name="T10" fmla="*/ 54 w 153"/>
                <a:gd name="T11" fmla="*/ 49 h 153"/>
                <a:gd name="T12" fmla="*/ 104 w 153"/>
                <a:gd name="T13" fmla="*/ 0 h 153"/>
                <a:gd name="T14" fmla="*/ 153 w 153"/>
                <a:gd name="T15" fmla="*/ 49 h 153"/>
                <a:gd name="T16" fmla="*/ 104 w 153"/>
                <a:gd name="T17" fmla="*/ 99 h 153"/>
                <a:gd name="T18" fmla="*/ 89 w 153"/>
                <a:gd name="T19" fmla="*/ 96 h 153"/>
                <a:gd name="T20" fmla="*/ 78 w 153"/>
                <a:gd name="T21" fmla="*/ 108 h 153"/>
                <a:gd name="T22" fmla="*/ 62 w 153"/>
                <a:gd name="T23" fmla="*/ 108 h 153"/>
                <a:gd name="T24" fmla="*/ 62 w 153"/>
                <a:gd name="T25" fmla="*/ 126 h 153"/>
                <a:gd name="T26" fmla="*/ 44 w 153"/>
                <a:gd name="T27" fmla="*/ 126 h 153"/>
                <a:gd name="T28" fmla="*/ 44 w 153"/>
                <a:gd name="T29" fmla="*/ 144 h 153"/>
                <a:gd name="T30" fmla="*/ 26 w 153"/>
                <a:gd name="T31" fmla="*/ 144 h 153"/>
                <a:gd name="T32" fmla="*/ 26 w 153"/>
                <a:gd name="T33" fmla="*/ 153 h 153"/>
                <a:gd name="T34" fmla="*/ 8 w 153"/>
                <a:gd name="T35" fmla="*/ 114 h 153"/>
                <a:gd name="T36" fmla="*/ 8 w 153"/>
                <a:gd name="T37" fmla="*/ 140 h 153"/>
                <a:gd name="T38" fmla="*/ 13 w 153"/>
                <a:gd name="T39" fmla="*/ 145 h 153"/>
                <a:gd name="T40" fmla="*/ 18 w 153"/>
                <a:gd name="T41" fmla="*/ 145 h 153"/>
                <a:gd name="T42" fmla="*/ 18 w 153"/>
                <a:gd name="T43" fmla="*/ 136 h 153"/>
                <a:gd name="T44" fmla="*/ 36 w 153"/>
                <a:gd name="T45" fmla="*/ 136 h 153"/>
                <a:gd name="T46" fmla="*/ 36 w 153"/>
                <a:gd name="T47" fmla="*/ 118 h 153"/>
                <a:gd name="T48" fmla="*/ 54 w 153"/>
                <a:gd name="T49" fmla="*/ 118 h 153"/>
                <a:gd name="T50" fmla="*/ 54 w 153"/>
                <a:gd name="T51" fmla="*/ 100 h 153"/>
                <a:gd name="T52" fmla="*/ 75 w 153"/>
                <a:gd name="T53" fmla="*/ 100 h 153"/>
                <a:gd name="T54" fmla="*/ 87 w 153"/>
                <a:gd name="T55" fmla="*/ 87 h 153"/>
                <a:gd name="T56" fmla="*/ 90 w 153"/>
                <a:gd name="T57" fmla="*/ 88 h 153"/>
                <a:gd name="T58" fmla="*/ 104 w 153"/>
                <a:gd name="T59" fmla="*/ 91 h 153"/>
                <a:gd name="T60" fmla="*/ 145 w 153"/>
                <a:gd name="T61" fmla="*/ 49 h 153"/>
                <a:gd name="T62" fmla="*/ 104 w 153"/>
                <a:gd name="T63" fmla="*/ 8 h 153"/>
                <a:gd name="T64" fmla="*/ 62 w 153"/>
                <a:gd name="T65" fmla="*/ 49 h 153"/>
                <a:gd name="T66" fmla="*/ 63 w 153"/>
                <a:gd name="T67" fmla="*/ 57 h 153"/>
                <a:gd name="T68" fmla="*/ 64 w 153"/>
                <a:gd name="T69" fmla="*/ 59 h 153"/>
                <a:gd name="T70" fmla="*/ 8 w 153"/>
                <a:gd name="T71" fmla="*/ 11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3" h="153">
                  <a:moveTo>
                    <a:pt x="26" y="153"/>
                  </a:moveTo>
                  <a:cubicBezTo>
                    <a:pt x="13" y="153"/>
                    <a:pt x="13" y="153"/>
                    <a:pt x="13" y="153"/>
                  </a:cubicBezTo>
                  <a:cubicBezTo>
                    <a:pt x="6" y="153"/>
                    <a:pt x="0" y="147"/>
                    <a:pt x="0" y="140"/>
                  </a:cubicBezTo>
                  <a:cubicBezTo>
                    <a:pt x="0" y="111"/>
                    <a:pt x="0" y="111"/>
                    <a:pt x="0" y="111"/>
                  </a:cubicBezTo>
                  <a:cubicBezTo>
                    <a:pt x="55" y="56"/>
                    <a:pt x="55" y="56"/>
                    <a:pt x="55" y="56"/>
                  </a:cubicBezTo>
                  <a:cubicBezTo>
                    <a:pt x="55" y="54"/>
                    <a:pt x="54" y="51"/>
                    <a:pt x="54" y="49"/>
                  </a:cubicBezTo>
                  <a:cubicBezTo>
                    <a:pt x="54" y="22"/>
                    <a:pt x="77" y="0"/>
                    <a:pt x="104" y="0"/>
                  </a:cubicBezTo>
                  <a:cubicBezTo>
                    <a:pt x="131" y="0"/>
                    <a:pt x="153" y="22"/>
                    <a:pt x="153" y="49"/>
                  </a:cubicBezTo>
                  <a:cubicBezTo>
                    <a:pt x="153" y="76"/>
                    <a:pt x="131" y="99"/>
                    <a:pt x="104" y="99"/>
                  </a:cubicBezTo>
                  <a:cubicBezTo>
                    <a:pt x="99" y="99"/>
                    <a:pt x="94" y="98"/>
                    <a:pt x="89" y="96"/>
                  </a:cubicBezTo>
                  <a:cubicBezTo>
                    <a:pt x="78" y="108"/>
                    <a:pt x="78" y="108"/>
                    <a:pt x="78" y="108"/>
                  </a:cubicBezTo>
                  <a:cubicBezTo>
                    <a:pt x="62" y="108"/>
                    <a:pt x="62" y="108"/>
                    <a:pt x="62" y="108"/>
                  </a:cubicBezTo>
                  <a:cubicBezTo>
                    <a:pt x="62" y="126"/>
                    <a:pt x="62" y="126"/>
                    <a:pt x="62" y="126"/>
                  </a:cubicBezTo>
                  <a:cubicBezTo>
                    <a:pt x="44" y="126"/>
                    <a:pt x="44" y="126"/>
                    <a:pt x="44" y="126"/>
                  </a:cubicBezTo>
                  <a:cubicBezTo>
                    <a:pt x="44" y="144"/>
                    <a:pt x="44" y="144"/>
                    <a:pt x="44" y="144"/>
                  </a:cubicBezTo>
                  <a:cubicBezTo>
                    <a:pt x="26" y="144"/>
                    <a:pt x="26" y="144"/>
                    <a:pt x="26" y="144"/>
                  </a:cubicBezTo>
                  <a:lnTo>
                    <a:pt x="26" y="153"/>
                  </a:lnTo>
                  <a:close/>
                  <a:moveTo>
                    <a:pt x="8" y="114"/>
                  </a:moveTo>
                  <a:cubicBezTo>
                    <a:pt x="8" y="140"/>
                    <a:pt x="8" y="140"/>
                    <a:pt x="8" y="140"/>
                  </a:cubicBezTo>
                  <a:cubicBezTo>
                    <a:pt x="8" y="143"/>
                    <a:pt x="10" y="145"/>
                    <a:pt x="13" y="145"/>
                  </a:cubicBezTo>
                  <a:cubicBezTo>
                    <a:pt x="18" y="145"/>
                    <a:pt x="18" y="145"/>
                    <a:pt x="18" y="145"/>
                  </a:cubicBezTo>
                  <a:cubicBezTo>
                    <a:pt x="18" y="136"/>
                    <a:pt x="18" y="136"/>
                    <a:pt x="18" y="136"/>
                  </a:cubicBezTo>
                  <a:cubicBezTo>
                    <a:pt x="36" y="136"/>
                    <a:pt x="36" y="136"/>
                    <a:pt x="36" y="136"/>
                  </a:cubicBezTo>
                  <a:cubicBezTo>
                    <a:pt x="36" y="118"/>
                    <a:pt x="36" y="118"/>
                    <a:pt x="36" y="118"/>
                  </a:cubicBezTo>
                  <a:cubicBezTo>
                    <a:pt x="54" y="118"/>
                    <a:pt x="54" y="118"/>
                    <a:pt x="54" y="118"/>
                  </a:cubicBezTo>
                  <a:cubicBezTo>
                    <a:pt x="54" y="100"/>
                    <a:pt x="54" y="100"/>
                    <a:pt x="54" y="100"/>
                  </a:cubicBezTo>
                  <a:cubicBezTo>
                    <a:pt x="75" y="100"/>
                    <a:pt x="75" y="100"/>
                    <a:pt x="75" y="100"/>
                  </a:cubicBezTo>
                  <a:cubicBezTo>
                    <a:pt x="87" y="87"/>
                    <a:pt x="87" y="87"/>
                    <a:pt x="87" y="87"/>
                  </a:cubicBezTo>
                  <a:cubicBezTo>
                    <a:pt x="90" y="88"/>
                    <a:pt x="90" y="88"/>
                    <a:pt x="90" y="88"/>
                  </a:cubicBezTo>
                  <a:cubicBezTo>
                    <a:pt x="94" y="90"/>
                    <a:pt x="99" y="91"/>
                    <a:pt x="104" y="91"/>
                  </a:cubicBezTo>
                  <a:cubicBezTo>
                    <a:pt x="127" y="91"/>
                    <a:pt x="145" y="72"/>
                    <a:pt x="145" y="49"/>
                  </a:cubicBezTo>
                  <a:cubicBezTo>
                    <a:pt x="145" y="26"/>
                    <a:pt x="127" y="8"/>
                    <a:pt x="104" y="8"/>
                  </a:cubicBezTo>
                  <a:cubicBezTo>
                    <a:pt x="81" y="8"/>
                    <a:pt x="62" y="26"/>
                    <a:pt x="62" y="49"/>
                  </a:cubicBezTo>
                  <a:cubicBezTo>
                    <a:pt x="62" y="52"/>
                    <a:pt x="63" y="54"/>
                    <a:pt x="63" y="57"/>
                  </a:cubicBezTo>
                  <a:cubicBezTo>
                    <a:pt x="64" y="59"/>
                    <a:pt x="64" y="59"/>
                    <a:pt x="64" y="59"/>
                  </a:cubicBezTo>
                  <a:lnTo>
                    <a:pt x="8" y="1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27" name="Freeform 61"/>
            <p:cNvSpPr>
              <a:spLocks noEditPoints="1"/>
            </p:cNvSpPr>
            <p:nvPr/>
          </p:nvSpPr>
          <p:spPr bwMode="auto">
            <a:xfrm>
              <a:off x="1146176" y="1482726"/>
              <a:ext cx="74613" cy="73025"/>
            </a:xfrm>
            <a:custGeom>
              <a:avLst/>
              <a:gdLst>
                <a:gd name="T0" fmla="*/ 16 w 31"/>
                <a:gd name="T1" fmla="*/ 31 h 31"/>
                <a:gd name="T2" fmla="*/ 0 w 31"/>
                <a:gd name="T3" fmla="*/ 15 h 31"/>
                <a:gd name="T4" fmla="*/ 16 w 31"/>
                <a:gd name="T5" fmla="*/ 0 h 31"/>
                <a:gd name="T6" fmla="*/ 31 w 31"/>
                <a:gd name="T7" fmla="*/ 15 h 31"/>
                <a:gd name="T8" fmla="*/ 16 w 31"/>
                <a:gd name="T9" fmla="*/ 31 h 31"/>
                <a:gd name="T10" fmla="*/ 16 w 31"/>
                <a:gd name="T11" fmla="*/ 4 h 31"/>
                <a:gd name="T12" fmla="*/ 4 w 31"/>
                <a:gd name="T13" fmla="*/ 15 h 31"/>
                <a:gd name="T14" fmla="*/ 16 w 31"/>
                <a:gd name="T15" fmla="*/ 27 h 31"/>
                <a:gd name="T16" fmla="*/ 27 w 31"/>
                <a:gd name="T17" fmla="*/ 15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5"/>
                  </a:cubicBezTo>
                  <a:cubicBezTo>
                    <a:pt x="0" y="7"/>
                    <a:pt x="7" y="0"/>
                    <a:pt x="16" y="0"/>
                  </a:cubicBezTo>
                  <a:cubicBezTo>
                    <a:pt x="24" y="0"/>
                    <a:pt x="31" y="7"/>
                    <a:pt x="31" y="15"/>
                  </a:cubicBezTo>
                  <a:cubicBezTo>
                    <a:pt x="31" y="24"/>
                    <a:pt x="24" y="31"/>
                    <a:pt x="16" y="31"/>
                  </a:cubicBezTo>
                  <a:close/>
                  <a:moveTo>
                    <a:pt x="16" y="4"/>
                  </a:moveTo>
                  <a:cubicBezTo>
                    <a:pt x="9" y="4"/>
                    <a:pt x="4" y="9"/>
                    <a:pt x="4" y="15"/>
                  </a:cubicBezTo>
                  <a:cubicBezTo>
                    <a:pt x="4" y="22"/>
                    <a:pt x="9" y="27"/>
                    <a:pt x="16" y="27"/>
                  </a:cubicBezTo>
                  <a:cubicBezTo>
                    <a:pt x="22" y="27"/>
                    <a:pt x="27" y="22"/>
                    <a:pt x="27" y="15"/>
                  </a:cubicBezTo>
                  <a:cubicBezTo>
                    <a:pt x="27" y="9"/>
                    <a:pt x="22" y="4"/>
                    <a:pt x="1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28" name="稻壳儿原创设计师【幻雨工作室】_9"/>
          <p:cNvGrpSpPr/>
          <p:nvPr/>
        </p:nvGrpSpPr>
        <p:grpSpPr>
          <a:xfrm>
            <a:off x="5856125" y="4504779"/>
            <a:ext cx="464058" cy="412495"/>
            <a:chOff x="6353176" y="2312988"/>
            <a:chExt cx="400050" cy="355600"/>
          </a:xfrm>
          <a:solidFill>
            <a:schemeClr val="bg1"/>
          </a:solidFill>
          <a:effectLst/>
        </p:grpSpPr>
        <p:sp>
          <p:nvSpPr>
            <p:cNvPr id="29" name="Freeform 90"/>
            <p:cNvSpPr>
              <a:spLocks noEditPoints="1"/>
            </p:cNvSpPr>
            <p:nvPr/>
          </p:nvSpPr>
          <p:spPr bwMode="auto">
            <a:xfrm>
              <a:off x="6353176" y="2492376"/>
              <a:ext cx="400050" cy="138113"/>
            </a:xfrm>
            <a:custGeom>
              <a:avLst/>
              <a:gdLst>
                <a:gd name="T0" fmla="*/ 252 w 252"/>
                <a:gd name="T1" fmla="*/ 87 h 87"/>
                <a:gd name="T2" fmla="*/ 0 w 252"/>
                <a:gd name="T3" fmla="*/ 87 h 87"/>
                <a:gd name="T4" fmla="*/ 0 w 252"/>
                <a:gd name="T5" fmla="*/ 65 h 87"/>
                <a:gd name="T6" fmla="*/ 33 w 252"/>
                <a:gd name="T7" fmla="*/ 0 h 87"/>
                <a:gd name="T8" fmla="*/ 76 w 252"/>
                <a:gd name="T9" fmla="*/ 0 h 87"/>
                <a:gd name="T10" fmla="*/ 126 w 252"/>
                <a:gd name="T11" fmla="*/ 50 h 87"/>
                <a:gd name="T12" fmla="*/ 176 w 252"/>
                <a:gd name="T13" fmla="*/ 0 h 87"/>
                <a:gd name="T14" fmla="*/ 220 w 252"/>
                <a:gd name="T15" fmla="*/ 0 h 87"/>
                <a:gd name="T16" fmla="*/ 252 w 252"/>
                <a:gd name="T17" fmla="*/ 65 h 87"/>
                <a:gd name="T18" fmla="*/ 252 w 252"/>
                <a:gd name="T19" fmla="*/ 87 h 87"/>
                <a:gd name="T20" fmla="*/ 12 w 252"/>
                <a:gd name="T21" fmla="*/ 75 h 87"/>
                <a:gd name="T22" fmla="*/ 241 w 252"/>
                <a:gd name="T23" fmla="*/ 75 h 87"/>
                <a:gd name="T24" fmla="*/ 241 w 252"/>
                <a:gd name="T25" fmla="*/ 68 h 87"/>
                <a:gd name="T26" fmla="*/ 212 w 252"/>
                <a:gd name="T27" fmla="*/ 12 h 87"/>
                <a:gd name="T28" fmla="*/ 181 w 252"/>
                <a:gd name="T29" fmla="*/ 12 h 87"/>
                <a:gd name="T30" fmla="*/ 126 w 252"/>
                <a:gd name="T31" fmla="*/ 68 h 87"/>
                <a:gd name="T32" fmla="*/ 70 w 252"/>
                <a:gd name="T33" fmla="*/ 12 h 87"/>
                <a:gd name="T34" fmla="*/ 39 w 252"/>
                <a:gd name="T35" fmla="*/ 12 h 87"/>
                <a:gd name="T36" fmla="*/ 12 w 252"/>
                <a:gd name="T37" fmla="*/ 68 h 87"/>
                <a:gd name="T38" fmla="*/ 12 w 252"/>
                <a:gd name="T39" fmla="*/ 7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2" h="87">
                  <a:moveTo>
                    <a:pt x="252" y="87"/>
                  </a:moveTo>
                  <a:lnTo>
                    <a:pt x="0" y="87"/>
                  </a:lnTo>
                  <a:lnTo>
                    <a:pt x="0" y="65"/>
                  </a:lnTo>
                  <a:lnTo>
                    <a:pt x="33" y="0"/>
                  </a:lnTo>
                  <a:lnTo>
                    <a:pt x="76" y="0"/>
                  </a:lnTo>
                  <a:lnTo>
                    <a:pt x="126" y="50"/>
                  </a:lnTo>
                  <a:lnTo>
                    <a:pt x="176" y="0"/>
                  </a:lnTo>
                  <a:lnTo>
                    <a:pt x="220" y="0"/>
                  </a:lnTo>
                  <a:lnTo>
                    <a:pt x="252" y="65"/>
                  </a:lnTo>
                  <a:lnTo>
                    <a:pt x="252" y="87"/>
                  </a:lnTo>
                  <a:close/>
                  <a:moveTo>
                    <a:pt x="12" y="75"/>
                  </a:moveTo>
                  <a:lnTo>
                    <a:pt x="241" y="75"/>
                  </a:lnTo>
                  <a:lnTo>
                    <a:pt x="241" y="68"/>
                  </a:lnTo>
                  <a:lnTo>
                    <a:pt x="212" y="12"/>
                  </a:lnTo>
                  <a:lnTo>
                    <a:pt x="181" y="12"/>
                  </a:lnTo>
                  <a:lnTo>
                    <a:pt x="126" y="68"/>
                  </a:lnTo>
                  <a:lnTo>
                    <a:pt x="70" y="12"/>
                  </a:lnTo>
                  <a:lnTo>
                    <a:pt x="39" y="12"/>
                  </a:lnTo>
                  <a:lnTo>
                    <a:pt x="12" y="68"/>
                  </a:lnTo>
                  <a:lnTo>
                    <a:pt x="12"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0" name="Rectangle 91"/>
            <p:cNvSpPr>
              <a:spLocks noChangeArrowheads="1"/>
            </p:cNvSpPr>
            <p:nvPr/>
          </p:nvSpPr>
          <p:spPr bwMode="auto">
            <a:xfrm>
              <a:off x="6353176" y="2659063"/>
              <a:ext cx="39846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sp>
          <p:nvSpPr>
            <p:cNvPr id="31" name="Freeform 92"/>
            <p:cNvSpPr>
              <a:spLocks noEditPoints="1"/>
            </p:cNvSpPr>
            <p:nvPr/>
          </p:nvSpPr>
          <p:spPr bwMode="auto">
            <a:xfrm>
              <a:off x="6434138" y="2312988"/>
              <a:ext cx="236538" cy="212725"/>
            </a:xfrm>
            <a:custGeom>
              <a:avLst/>
              <a:gdLst>
                <a:gd name="T0" fmla="*/ 75 w 149"/>
                <a:gd name="T1" fmla="*/ 134 h 134"/>
                <a:gd name="T2" fmla="*/ 0 w 149"/>
                <a:gd name="T3" fmla="*/ 60 h 134"/>
                <a:gd name="T4" fmla="*/ 57 w 149"/>
                <a:gd name="T5" fmla="*/ 60 h 134"/>
                <a:gd name="T6" fmla="*/ 57 w 149"/>
                <a:gd name="T7" fmla="*/ 0 h 134"/>
                <a:gd name="T8" fmla="*/ 92 w 149"/>
                <a:gd name="T9" fmla="*/ 0 h 134"/>
                <a:gd name="T10" fmla="*/ 92 w 149"/>
                <a:gd name="T11" fmla="*/ 60 h 134"/>
                <a:gd name="T12" fmla="*/ 149 w 149"/>
                <a:gd name="T13" fmla="*/ 60 h 134"/>
                <a:gd name="T14" fmla="*/ 75 w 149"/>
                <a:gd name="T15" fmla="*/ 134 h 134"/>
                <a:gd name="T16" fmla="*/ 15 w 149"/>
                <a:gd name="T17" fmla="*/ 66 h 134"/>
                <a:gd name="T18" fmla="*/ 75 w 149"/>
                <a:gd name="T19" fmla="*/ 125 h 134"/>
                <a:gd name="T20" fmla="*/ 136 w 149"/>
                <a:gd name="T21" fmla="*/ 66 h 134"/>
                <a:gd name="T22" fmla="*/ 86 w 149"/>
                <a:gd name="T23" fmla="*/ 66 h 134"/>
                <a:gd name="T24" fmla="*/ 86 w 149"/>
                <a:gd name="T25" fmla="*/ 6 h 134"/>
                <a:gd name="T26" fmla="*/ 63 w 149"/>
                <a:gd name="T27" fmla="*/ 6 h 134"/>
                <a:gd name="T28" fmla="*/ 63 w 149"/>
                <a:gd name="T29" fmla="*/ 66 h 134"/>
                <a:gd name="T30" fmla="*/ 15 w 149"/>
                <a:gd name="T31" fmla="*/ 6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9" h="134">
                  <a:moveTo>
                    <a:pt x="75" y="134"/>
                  </a:moveTo>
                  <a:lnTo>
                    <a:pt x="0" y="60"/>
                  </a:lnTo>
                  <a:lnTo>
                    <a:pt x="57" y="60"/>
                  </a:lnTo>
                  <a:lnTo>
                    <a:pt x="57" y="0"/>
                  </a:lnTo>
                  <a:lnTo>
                    <a:pt x="92" y="0"/>
                  </a:lnTo>
                  <a:lnTo>
                    <a:pt x="92" y="60"/>
                  </a:lnTo>
                  <a:lnTo>
                    <a:pt x="149" y="60"/>
                  </a:lnTo>
                  <a:lnTo>
                    <a:pt x="75" y="134"/>
                  </a:lnTo>
                  <a:close/>
                  <a:moveTo>
                    <a:pt x="15" y="66"/>
                  </a:moveTo>
                  <a:lnTo>
                    <a:pt x="75" y="125"/>
                  </a:lnTo>
                  <a:lnTo>
                    <a:pt x="136" y="66"/>
                  </a:lnTo>
                  <a:lnTo>
                    <a:pt x="86" y="66"/>
                  </a:lnTo>
                  <a:lnTo>
                    <a:pt x="86" y="6"/>
                  </a:lnTo>
                  <a:lnTo>
                    <a:pt x="63" y="6"/>
                  </a:lnTo>
                  <a:lnTo>
                    <a:pt x="63" y="66"/>
                  </a:lnTo>
                  <a:lnTo>
                    <a:pt x="15"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32" name="稻壳儿原创设计师【幻雨工作室】_10"/>
          <p:cNvGrpSpPr/>
          <p:nvPr/>
        </p:nvGrpSpPr>
        <p:grpSpPr>
          <a:xfrm>
            <a:off x="5804212" y="2635462"/>
            <a:ext cx="462218" cy="487996"/>
            <a:chOff x="1804988" y="3225801"/>
            <a:chExt cx="398463" cy="420687"/>
          </a:xfrm>
          <a:solidFill>
            <a:schemeClr val="accent1"/>
          </a:solidFill>
          <a:effectLst/>
        </p:grpSpPr>
        <p:sp>
          <p:nvSpPr>
            <p:cNvPr id="33" name="Freeform 100"/>
            <p:cNvSpPr>
              <a:spLocks noEditPoints="1"/>
            </p:cNvSpPr>
            <p:nvPr/>
          </p:nvSpPr>
          <p:spPr bwMode="auto">
            <a:xfrm>
              <a:off x="1819276" y="3225801"/>
              <a:ext cx="384175" cy="158750"/>
            </a:xfrm>
            <a:custGeom>
              <a:avLst/>
              <a:gdLst>
                <a:gd name="T0" fmla="*/ 162 w 162"/>
                <a:gd name="T1" fmla="*/ 67 h 67"/>
                <a:gd name="T2" fmla="*/ 95 w 162"/>
                <a:gd name="T3" fmla="*/ 67 h 67"/>
                <a:gd name="T4" fmla="*/ 119 w 162"/>
                <a:gd name="T5" fmla="*/ 43 h 67"/>
                <a:gd name="T6" fmla="*/ 79 w 162"/>
                <a:gd name="T7" fmla="*/ 27 h 67"/>
                <a:gd name="T8" fmla="*/ 24 w 162"/>
                <a:gd name="T9" fmla="*/ 65 h 67"/>
                <a:gd name="T10" fmla="*/ 23 w 162"/>
                <a:gd name="T11" fmla="*/ 67 h 67"/>
                <a:gd name="T12" fmla="*/ 0 w 162"/>
                <a:gd name="T13" fmla="*/ 58 h 67"/>
                <a:gd name="T14" fmla="*/ 1 w 162"/>
                <a:gd name="T15" fmla="*/ 57 h 67"/>
                <a:gd name="T16" fmla="*/ 79 w 162"/>
                <a:gd name="T17" fmla="*/ 2 h 67"/>
                <a:gd name="T18" fmla="*/ 136 w 162"/>
                <a:gd name="T19" fmla="*/ 25 h 67"/>
                <a:gd name="T20" fmla="*/ 162 w 162"/>
                <a:gd name="T21" fmla="*/ 0 h 67"/>
                <a:gd name="T22" fmla="*/ 162 w 162"/>
                <a:gd name="T23" fmla="*/ 67 h 67"/>
                <a:gd name="T24" fmla="*/ 104 w 162"/>
                <a:gd name="T25" fmla="*/ 63 h 67"/>
                <a:gd name="T26" fmla="*/ 158 w 162"/>
                <a:gd name="T27" fmla="*/ 63 h 67"/>
                <a:gd name="T28" fmla="*/ 158 w 162"/>
                <a:gd name="T29" fmla="*/ 9 h 67"/>
                <a:gd name="T30" fmla="*/ 137 w 162"/>
                <a:gd name="T31" fmla="*/ 31 h 67"/>
                <a:gd name="T32" fmla="*/ 135 w 162"/>
                <a:gd name="T33" fmla="*/ 30 h 67"/>
                <a:gd name="T34" fmla="*/ 79 w 162"/>
                <a:gd name="T35" fmla="*/ 6 h 67"/>
                <a:gd name="T36" fmla="*/ 5 w 162"/>
                <a:gd name="T37" fmla="*/ 56 h 67"/>
                <a:gd name="T38" fmla="*/ 21 w 162"/>
                <a:gd name="T39" fmla="*/ 62 h 67"/>
                <a:gd name="T40" fmla="*/ 79 w 162"/>
                <a:gd name="T41" fmla="*/ 23 h 67"/>
                <a:gd name="T42" fmla="*/ 124 w 162"/>
                <a:gd name="T43" fmla="*/ 41 h 67"/>
                <a:gd name="T44" fmla="*/ 125 w 162"/>
                <a:gd name="T45" fmla="*/ 43 h 67"/>
                <a:gd name="T46" fmla="*/ 104 w 162"/>
                <a:gd name="T47"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2" h="67">
                  <a:moveTo>
                    <a:pt x="162" y="67"/>
                  </a:moveTo>
                  <a:cubicBezTo>
                    <a:pt x="95" y="67"/>
                    <a:pt x="95" y="67"/>
                    <a:pt x="95" y="67"/>
                  </a:cubicBezTo>
                  <a:cubicBezTo>
                    <a:pt x="119" y="43"/>
                    <a:pt x="119" y="43"/>
                    <a:pt x="119" y="43"/>
                  </a:cubicBezTo>
                  <a:cubicBezTo>
                    <a:pt x="108" y="32"/>
                    <a:pt x="94" y="27"/>
                    <a:pt x="79" y="27"/>
                  </a:cubicBezTo>
                  <a:cubicBezTo>
                    <a:pt x="55" y="27"/>
                    <a:pt x="32" y="42"/>
                    <a:pt x="24" y="65"/>
                  </a:cubicBezTo>
                  <a:cubicBezTo>
                    <a:pt x="23" y="67"/>
                    <a:pt x="23" y="67"/>
                    <a:pt x="23" y="67"/>
                  </a:cubicBezTo>
                  <a:cubicBezTo>
                    <a:pt x="0" y="58"/>
                    <a:pt x="0" y="58"/>
                    <a:pt x="0" y="58"/>
                  </a:cubicBezTo>
                  <a:cubicBezTo>
                    <a:pt x="1" y="57"/>
                    <a:pt x="1" y="57"/>
                    <a:pt x="1" y="57"/>
                  </a:cubicBezTo>
                  <a:cubicBezTo>
                    <a:pt x="13" y="24"/>
                    <a:pt x="44" y="2"/>
                    <a:pt x="79" y="2"/>
                  </a:cubicBezTo>
                  <a:cubicBezTo>
                    <a:pt x="101" y="2"/>
                    <a:pt x="121" y="11"/>
                    <a:pt x="136" y="25"/>
                  </a:cubicBezTo>
                  <a:cubicBezTo>
                    <a:pt x="162" y="0"/>
                    <a:pt x="162" y="0"/>
                    <a:pt x="162" y="0"/>
                  </a:cubicBezTo>
                  <a:lnTo>
                    <a:pt x="162" y="67"/>
                  </a:lnTo>
                  <a:close/>
                  <a:moveTo>
                    <a:pt x="104" y="63"/>
                  </a:moveTo>
                  <a:cubicBezTo>
                    <a:pt x="158" y="63"/>
                    <a:pt x="158" y="63"/>
                    <a:pt x="158" y="63"/>
                  </a:cubicBezTo>
                  <a:cubicBezTo>
                    <a:pt x="158" y="9"/>
                    <a:pt x="158" y="9"/>
                    <a:pt x="158" y="9"/>
                  </a:cubicBezTo>
                  <a:cubicBezTo>
                    <a:pt x="137" y="31"/>
                    <a:pt x="137" y="31"/>
                    <a:pt x="137" y="31"/>
                  </a:cubicBezTo>
                  <a:cubicBezTo>
                    <a:pt x="135" y="30"/>
                    <a:pt x="135" y="30"/>
                    <a:pt x="135" y="30"/>
                  </a:cubicBezTo>
                  <a:cubicBezTo>
                    <a:pt x="120" y="15"/>
                    <a:pt x="100" y="6"/>
                    <a:pt x="79" y="6"/>
                  </a:cubicBezTo>
                  <a:cubicBezTo>
                    <a:pt x="47" y="6"/>
                    <a:pt x="17" y="26"/>
                    <a:pt x="5" y="56"/>
                  </a:cubicBezTo>
                  <a:cubicBezTo>
                    <a:pt x="21" y="62"/>
                    <a:pt x="21" y="62"/>
                    <a:pt x="21" y="62"/>
                  </a:cubicBezTo>
                  <a:cubicBezTo>
                    <a:pt x="30" y="38"/>
                    <a:pt x="54" y="23"/>
                    <a:pt x="79" y="23"/>
                  </a:cubicBezTo>
                  <a:cubicBezTo>
                    <a:pt x="96" y="23"/>
                    <a:pt x="112" y="29"/>
                    <a:pt x="124" y="41"/>
                  </a:cubicBezTo>
                  <a:cubicBezTo>
                    <a:pt x="125" y="43"/>
                    <a:pt x="125" y="43"/>
                    <a:pt x="125" y="43"/>
                  </a:cubicBezTo>
                  <a:lnTo>
                    <a:pt x="10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4" name="Freeform 101"/>
            <p:cNvSpPr>
              <a:spLocks noEditPoints="1"/>
            </p:cNvSpPr>
            <p:nvPr/>
          </p:nvSpPr>
          <p:spPr bwMode="auto">
            <a:xfrm>
              <a:off x="1804988" y="3468688"/>
              <a:ext cx="393700" cy="177800"/>
            </a:xfrm>
            <a:custGeom>
              <a:avLst/>
              <a:gdLst>
                <a:gd name="T0" fmla="*/ 0 w 166"/>
                <a:gd name="T1" fmla="*/ 75 h 75"/>
                <a:gd name="T2" fmla="*/ 0 w 166"/>
                <a:gd name="T3" fmla="*/ 0 h 75"/>
                <a:gd name="T4" fmla="*/ 74 w 166"/>
                <a:gd name="T5" fmla="*/ 0 h 75"/>
                <a:gd name="T6" fmla="*/ 48 w 166"/>
                <a:gd name="T7" fmla="*/ 27 h 75"/>
                <a:gd name="T8" fmla="*/ 85 w 166"/>
                <a:gd name="T9" fmla="*/ 41 h 75"/>
                <a:gd name="T10" fmla="*/ 138 w 166"/>
                <a:gd name="T11" fmla="*/ 4 h 75"/>
                <a:gd name="T12" fmla="*/ 140 w 166"/>
                <a:gd name="T13" fmla="*/ 0 h 75"/>
                <a:gd name="T14" fmla="*/ 166 w 166"/>
                <a:gd name="T15" fmla="*/ 10 h 75"/>
                <a:gd name="T16" fmla="*/ 165 w 166"/>
                <a:gd name="T17" fmla="*/ 14 h 75"/>
                <a:gd name="T18" fmla="*/ 85 w 166"/>
                <a:gd name="T19" fmla="*/ 69 h 75"/>
                <a:gd name="T20" fmla="*/ 28 w 166"/>
                <a:gd name="T21" fmla="*/ 47 h 75"/>
                <a:gd name="T22" fmla="*/ 0 w 166"/>
                <a:gd name="T23" fmla="*/ 75 h 75"/>
                <a:gd name="T24" fmla="*/ 27 w 166"/>
                <a:gd name="T25" fmla="*/ 36 h 75"/>
                <a:gd name="T26" fmla="*/ 30 w 166"/>
                <a:gd name="T27" fmla="*/ 38 h 75"/>
                <a:gd name="T28" fmla="*/ 85 w 166"/>
                <a:gd name="T29" fmla="*/ 61 h 75"/>
                <a:gd name="T30" fmla="*/ 156 w 166"/>
                <a:gd name="T31" fmla="*/ 15 h 75"/>
                <a:gd name="T32" fmla="*/ 144 w 166"/>
                <a:gd name="T33" fmla="*/ 10 h 75"/>
                <a:gd name="T34" fmla="*/ 85 w 166"/>
                <a:gd name="T35" fmla="*/ 49 h 75"/>
                <a:gd name="T36" fmla="*/ 39 w 166"/>
                <a:gd name="T37" fmla="*/ 30 h 75"/>
                <a:gd name="T38" fmla="*/ 36 w 166"/>
                <a:gd name="T39" fmla="*/ 27 h 75"/>
                <a:gd name="T40" fmla="*/ 55 w 166"/>
                <a:gd name="T41" fmla="*/ 8 h 75"/>
                <a:gd name="T42" fmla="*/ 8 w 166"/>
                <a:gd name="T43" fmla="*/ 8 h 75"/>
                <a:gd name="T44" fmla="*/ 8 w 166"/>
                <a:gd name="T45" fmla="*/ 55 h 75"/>
                <a:gd name="T46" fmla="*/ 27 w 166"/>
                <a:gd name="T47" fmla="*/ 3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6" h="75">
                  <a:moveTo>
                    <a:pt x="0" y="75"/>
                  </a:moveTo>
                  <a:cubicBezTo>
                    <a:pt x="0" y="0"/>
                    <a:pt x="0" y="0"/>
                    <a:pt x="0" y="0"/>
                  </a:cubicBezTo>
                  <a:cubicBezTo>
                    <a:pt x="74" y="0"/>
                    <a:pt x="74" y="0"/>
                    <a:pt x="74" y="0"/>
                  </a:cubicBezTo>
                  <a:cubicBezTo>
                    <a:pt x="48" y="27"/>
                    <a:pt x="48" y="27"/>
                    <a:pt x="48" y="27"/>
                  </a:cubicBezTo>
                  <a:cubicBezTo>
                    <a:pt x="58" y="36"/>
                    <a:pt x="71" y="41"/>
                    <a:pt x="85" y="41"/>
                  </a:cubicBezTo>
                  <a:cubicBezTo>
                    <a:pt x="109" y="41"/>
                    <a:pt x="130" y="26"/>
                    <a:pt x="138" y="4"/>
                  </a:cubicBezTo>
                  <a:cubicBezTo>
                    <a:pt x="140" y="0"/>
                    <a:pt x="140" y="0"/>
                    <a:pt x="140" y="0"/>
                  </a:cubicBezTo>
                  <a:cubicBezTo>
                    <a:pt x="166" y="10"/>
                    <a:pt x="166" y="10"/>
                    <a:pt x="166" y="10"/>
                  </a:cubicBezTo>
                  <a:cubicBezTo>
                    <a:pt x="165" y="14"/>
                    <a:pt x="165" y="14"/>
                    <a:pt x="165" y="14"/>
                  </a:cubicBezTo>
                  <a:cubicBezTo>
                    <a:pt x="152" y="47"/>
                    <a:pt x="120" y="69"/>
                    <a:pt x="85" y="69"/>
                  </a:cubicBezTo>
                  <a:cubicBezTo>
                    <a:pt x="64" y="69"/>
                    <a:pt x="43" y="61"/>
                    <a:pt x="28" y="47"/>
                  </a:cubicBezTo>
                  <a:lnTo>
                    <a:pt x="0" y="75"/>
                  </a:lnTo>
                  <a:close/>
                  <a:moveTo>
                    <a:pt x="27" y="36"/>
                  </a:moveTo>
                  <a:cubicBezTo>
                    <a:pt x="30" y="38"/>
                    <a:pt x="30" y="38"/>
                    <a:pt x="30" y="38"/>
                  </a:cubicBezTo>
                  <a:cubicBezTo>
                    <a:pt x="45" y="53"/>
                    <a:pt x="64" y="61"/>
                    <a:pt x="85" y="61"/>
                  </a:cubicBezTo>
                  <a:cubicBezTo>
                    <a:pt x="116" y="61"/>
                    <a:pt x="144" y="43"/>
                    <a:pt x="156" y="15"/>
                  </a:cubicBezTo>
                  <a:cubicBezTo>
                    <a:pt x="144" y="10"/>
                    <a:pt x="144" y="10"/>
                    <a:pt x="144" y="10"/>
                  </a:cubicBezTo>
                  <a:cubicBezTo>
                    <a:pt x="134" y="33"/>
                    <a:pt x="111" y="49"/>
                    <a:pt x="85" y="49"/>
                  </a:cubicBezTo>
                  <a:cubicBezTo>
                    <a:pt x="68" y="49"/>
                    <a:pt x="51" y="42"/>
                    <a:pt x="39" y="30"/>
                  </a:cubicBezTo>
                  <a:cubicBezTo>
                    <a:pt x="36" y="27"/>
                    <a:pt x="36" y="27"/>
                    <a:pt x="36" y="27"/>
                  </a:cubicBezTo>
                  <a:cubicBezTo>
                    <a:pt x="55" y="8"/>
                    <a:pt x="55" y="8"/>
                    <a:pt x="55" y="8"/>
                  </a:cubicBezTo>
                  <a:cubicBezTo>
                    <a:pt x="8" y="8"/>
                    <a:pt x="8" y="8"/>
                    <a:pt x="8" y="8"/>
                  </a:cubicBezTo>
                  <a:cubicBezTo>
                    <a:pt x="8" y="55"/>
                    <a:pt x="8" y="55"/>
                    <a:pt x="8" y="55"/>
                  </a:cubicBezTo>
                  <a:lnTo>
                    <a:pt x="27"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nvGrpSpPr>
          <p:cNvPr id="35" name="稻壳儿原创设计师【幻雨工作室】_11"/>
          <p:cNvGrpSpPr/>
          <p:nvPr/>
        </p:nvGrpSpPr>
        <p:grpSpPr>
          <a:xfrm>
            <a:off x="7650668" y="4467948"/>
            <a:ext cx="519305" cy="486155"/>
            <a:chOff x="7245351" y="4116388"/>
            <a:chExt cx="447675" cy="419100"/>
          </a:xfrm>
          <a:solidFill>
            <a:schemeClr val="accent1"/>
          </a:solidFill>
          <a:effectLst/>
        </p:grpSpPr>
        <p:sp>
          <p:nvSpPr>
            <p:cNvPr id="36" name="Freeform 188"/>
            <p:cNvSpPr/>
            <p:nvPr/>
          </p:nvSpPr>
          <p:spPr bwMode="auto">
            <a:xfrm>
              <a:off x="7245351" y="4116388"/>
              <a:ext cx="419100" cy="419100"/>
            </a:xfrm>
            <a:custGeom>
              <a:avLst/>
              <a:gdLst>
                <a:gd name="T0" fmla="*/ 88 w 177"/>
                <a:gd name="T1" fmla="*/ 177 h 177"/>
                <a:gd name="T2" fmla="*/ 26 w 177"/>
                <a:gd name="T3" fmla="*/ 151 h 177"/>
                <a:gd name="T4" fmla="*/ 0 w 177"/>
                <a:gd name="T5" fmla="*/ 89 h 177"/>
                <a:gd name="T6" fmla="*/ 26 w 177"/>
                <a:gd name="T7" fmla="*/ 27 h 177"/>
                <a:gd name="T8" fmla="*/ 88 w 177"/>
                <a:gd name="T9" fmla="*/ 0 h 177"/>
                <a:gd name="T10" fmla="*/ 88 w 177"/>
                <a:gd name="T11" fmla="*/ 0 h 177"/>
                <a:gd name="T12" fmla="*/ 177 w 177"/>
                <a:gd name="T13" fmla="*/ 88 h 177"/>
                <a:gd name="T14" fmla="*/ 171 w 177"/>
                <a:gd name="T15" fmla="*/ 88 h 177"/>
                <a:gd name="T16" fmla="*/ 88 w 177"/>
                <a:gd name="T17" fmla="*/ 6 h 177"/>
                <a:gd name="T18" fmla="*/ 88 w 177"/>
                <a:gd name="T19" fmla="*/ 6 h 177"/>
                <a:gd name="T20" fmla="*/ 30 w 177"/>
                <a:gd name="T21" fmla="*/ 31 h 177"/>
                <a:gd name="T22" fmla="*/ 6 w 177"/>
                <a:gd name="T23" fmla="*/ 89 h 177"/>
                <a:gd name="T24" fmla="*/ 31 w 177"/>
                <a:gd name="T25" fmla="*/ 147 h 177"/>
                <a:gd name="T26" fmla="*/ 88 w 177"/>
                <a:gd name="T27" fmla="*/ 171 h 177"/>
                <a:gd name="T28" fmla="*/ 89 w 177"/>
                <a:gd name="T29" fmla="*/ 171 h 177"/>
                <a:gd name="T30" fmla="*/ 155 w 177"/>
                <a:gd name="T31" fmla="*/ 136 h 177"/>
                <a:gd name="T32" fmla="*/ 160 w 177"/>
                <a:gd name="T33" fmla="*/ 140 h 177"/>
                <a:gd name="T34" fmla="*/ 89 w 177"/>
                <a:gd name="T35" fmla="*/ 177 h 177"/>
                <a:gd name="T36" fmla="*/ 88 w 177"/>
                <a:gd name="T37"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7" h="177">
                  <a:moveTo>
                    <a:pt x="88" y="177"/>
                  </a:moveTo>
                  <a:cubicBezTo>
                    <a:pt x="65" y="177"/>
                    <a:pt x="43" y="168"/>
                    <a:pt x="26" y="151"/>
                  </a:cubicBezTo>
                  <a:cubicBezTo>
                    <a:pt x="10" y="135"/>
                    <a:pt x="0" y="113"/>
                    <a:pt x="0" y="89"/>
                  </a:cubicBezTo>
                  <a:cubicBezTo>
                    <a:pt x="0" y="66"/>
                    <a:pt x="9" y="43"/>
                    <a:pt x="26" y="27"/>
                  </a:cubicBezTo>
                  <a:cubicBezTo>
                    <a:pt x="42" y="10"/>
                    <a:pt x="64" y="1"/>
                    <a:pt x="88" y="0"/>
                  </a:cubicBezTo>
                  <a:cubicBezTo>
                    <a:pt x="88" y="0"/>
                    <a:pt x="88" y="0"/>
                    <a:pt x="88" y="0"/>
                  </a:cubicBezTo>
                  <a:cubicBezTo>
                    <a:pt x="137" y="0"/>
                    <a:pt x="176" y="40"/>
                    <a:pt x="177" y="88"/>
                  </a:cubicBezTo>
                  <a:cubicBezTo>
                    <a:pt x="171" y="88"/>
                    <a:pt x="171" y="88"/>
                    <a:pt x="171" y="88"/>
                  </a:cubicBezTo>
                  <a:cubicBezTo>
                    <a:pt x="170" y="43"/>
                    <a:pt x="133" y="6"/>
                    <a:pt x="88" y="6"/>
                  </a:cubicBezTo>
                  <a:cubicBezTo>
                    <a:pt x="88" y="6"/>
                    <a:pt x="88" y="6"/>
                    <a:pt x="88" y="6"/>
                  </a:cubicBezTo>
                  <a:cubicBezTo>
                    <a:pt x="66" y="7"/>
                    <a:pt x="45" y="15"/>
                    <a:pt x="30" y="31"/>
                  </a:cubicBezTo>
                  <a:cubicBezTo>
                    <a:pt x="14" y="46"/>
                    <a:pt x="6" y="67"/>
                    <a:pt x="6" y="89"/>
                  </a:cubicBezTo>
                  <a:cubicBezTo>
                    <a:pt x="6" y="111"/>
                    <a:pt x="15" y="132"/>
                    <a:pt x="31" y="147"/>
                  </a:cubicBezTo>
                  <a:cubicBezTo>
                    <a:pt x="46" y="162"/>
                    <a:pt x="67" y="171"/>
                    <a:pt x="88" y="171"/>
                  </a:cubicBezTo>
                  <a:cubicBezTo>
                    <a:pt x="88" y="171"/>
                    <a:pt x="89" y="171"/>
                    <a:pt x="89" y="171"/>
                  </a:cubicBezTo>
                  <a:cubicBezTo>
                    <a:pt x="115" y="171"/>
                    <a:pt x="140" y="158"/>
                    <a:pt x="155" y="136"/>
                  </a:cubicBezTo>
                  <a:cubicBezTo>
                    <a:pt x="160" y="140"/>
                    <a:pt x="160" y="140"/>
                    <a:pt x="160" y="140"/>
                  </a:cubicBezTo>
                  <a:cubicBezTo>
                    <a:pt x="144" y="163"/>
                    <a:pt x="117" y="177"/>
                    <a:pt x="89" y="177"/>
                  </a:cubicBezTo>
                  <a:cubicBezTo>
                    <a:pt x="89" y="177"/>
                    <a:pt x="89" y="177"/>
                    <a:pt x="88" y="1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7" name="Freeform 189"/>
            <p:cNvSpPr/>
            <p:nvPr/>
          </p:nvSpPr>
          <p:spPr bwMode="auto">
            <a:xfrm>
              <a:off x="7600951" y="4271963"/>
              <a:ext cx="92075" cy="84138"/>
            </a:xfrm>
            <a:custGeom>
              <a:avLst/>
              <a:gdLst>
                <a:gd name="T0" fmla="*/ 0 w 58"/>
                <a:gd name="T1" fmla="*/ 0 h 53"/>
                <a:gd name="T2" fmla="*/ 30 w 58"/>
                <a:gd name="T3" fmla="*/ 53 h 53"/>
                <a:gd name="T4" fmla="*/ 58 w 58"/>
                <a:gd name="T5" fmla="*/ 0 h 53"/>
                <a:gd name="T6" fmla="*/ 0 w 58"/>
                <a:gd name="T7" fmla="*/ 0 h 53"/>
              </a:gdLst>
              <a:ahLst/>
              <a:cxnLst>
                <a:cxn ang="0">
                  <a:pos x="T0" y="T1"/>
                </a:cxn>
                <a:cxn ang="0">
                  <a:pos x="T2" y="T3"/>
                </a:cxn>
                <a:cxn ang="0">
                  <a:pos x="T4" y="T5"/>
                </a:cxn>
                <a:cxn ang="0">
                  <a:pos x="T6" y="T7"/>
                </a:cxn>
              </a:cxnLst>
              <a:rect l="0" t="0" r="r" b="b"/>
              <a:pathLst>
                <a:path w="58" h="53">
                  <a:moveTo>
                    <a:pt x="0" y="0"/>
                  </a:moveTo>
                  <a:lnTo>
                    <a:pt x="30" y="53"/>
                  </a:lnTo>
                  <a:lnTo>
                    <a:pt x="58"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8" name="Freeform 190"/>
            <p:cNvSpPr>
              <a:spLocks noEditPoints="1"/>
            </p:cNvSpPr>
            <p:nvPr/>
          </p:nvSpPr>
          <p:spPr bwMode="auto">
            <a:xfrm>
              <a:off x="7396163" y="4225926"/>
              <a:ext cx="114300" cy="93663"/>
            </a:xfrm>
            <a:custGeom>
              <a:avLst/>
              <a:gdLst>
                <a:gd name="T0" fmla="*/ 1 w 48"/>
                <a:gd name="T1" fmla="*/ 40 h 40"/>
                <a:gd name="T2" fmla="*/ 0 w 48"/>
                <a:gd name="T3" fmla="*/ 24 h 40"/>
                <a:gd name="T4" fmla="*/ 24 w 48"/>
                <a:gd name="T5" fmla="*/ 0 h 40"/>
                <a:gd name="T6" fmla="*/ 48 w 48"/>
                <a:gd name="T7" fmla="*/ 23 h 40"/>
                <a:gd name="T8" fmla="*/ 48 w 48"/>
                <a:gd name="T9" fmla="*/ 40 h 40"/>
                <a:gd name="T10" fmla="*/ 1 w 48"/>
                <a:gd name="T11" fmla="*/ 40 h 40"/>
                <a:gd name="T12" fmla="*/ 24 w 48"/>
                <a:gd name="T13" fmla="*/ 6 h 40"/>
                <a:gd name="T14" fmla="*/ 6 w 48"/>
                <a:gd name="T15" fmla="*/ 24 h 40"/>
                <a:gd name="T16" fmla="*/ 7 w 48"/>
                <a:gd name="T17" fmla="*/ 34 h 40"/>
                <a:gd name="T18" fmla="*/ 42 w 48"/>
                <a:gd name="T19" fmla="*/ 34 h 40"/>
                <a:gd name="T20" fmla="*/ 42 w 48"/>
                <a:gd name="T21" fmla="*/ 23 h 40"/>
                <a:gd name="T22" fmla="*/ 24 w 48"/>
                <a:gd name="T23" fmla="*/ 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8" h="40">
                  <a:moveTo>
                    <a:pt x="1" y="40"/>
                  </a:moveTo>
                  <a:cubicBezTo>
                    <a:pt x="0" y="24"/>
                    <a:pt x="0" y="24"/>
                    <a:pt x="0" y="24"/>
                  </a:cubicBezTo>
                  <a:cubicBezTo>
                    <a:pt x="0" y="11"/>
                    <a:pt x="11" y="0"/>
                    <a:pt x="24" y="0"/>
                  </a:cubicBezTo>
                  <a:cubicBezTo>
                    <a:pt x="37" y="0"/>
                    <a:pt x="48" y="10"/>
                    <a:pt x="48" y="23"/>
                  </a:cubicBezTo>
                  <a:cubicBezTo>
                    <a:pt x="48" y="40"/>
                    <a:pt x="48" y="40"/>
                    <a:pt x="48" y="40"/>
                  </a:cubicBezTo>
                  <a:lnTo>
                    <a:pt x="1" y="40"/>
                  </a:lnTo>
                  <a:close/>
                  <a:moveTo>
                    <a:pt x="24" y="6"/>
                  </a:moveTo>
                  <a:cubicBezTo>
                    <a:pt x="14" y="6"/>
                    <a:pt x="6" y="14"/>
                    <a:pt x="6" y="24"/>
                  </a:cubicBezTo>
                  <a:cubicBezTo>
                    <a:pt x="7" y="34"/>
                    <a:pt x="7" y="34"/>
                    <a:pt x="7" y="34"/>
                  </a:cubicBezTo>
                  <a:cubicBezTo>
                    <a:pt x="42" y="34"/>
                    <a:pt x="42" y="34"/>
                    <a:pt x="42" y="34"/>
                  </a:cubicBezTo>
                  <a:cubicBezTo>
                    <a:pt x="42" y="23"/>
                    <a:pt x="42" y="23"/>
                    <a:pt x="42" y="23"/>
                  </a:cubicBezTo>
                  <a:cubicBezTo>
                    <a:pt x="42" y="14"/>
                    <a:pt x="34" y="6"/>
                    <a:pt x="2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9" name="Freeform 191"/>
            <p:cNvSpPr>
              <a:spLocks noEditPoints="1"/>
            </p:cNvSpPr>
            <p:nvPr/>
          </p:nvSpPr>
          <p:spPr bwMode="auto">
            <a:xfrm>
              <a:off x="7372351" y="4305301"/>
              <a:ext cx="163513" cy="123825"/>
            </a:xfrm>
            <a:custGeom>
              <a:avLst/>
              <a:gdLst>
                <a:gd name="T0" fmla="*/ 5 w 69"/>
                <a:gd name="T1" fmla="*/ 52 h 52"/>
                <a:gd name="T2" fmla="*/ 5 w 69"/>
                <a:gd name="T3" fmla="*/ 52 h 52"/>
                <a:gd name="T4" fmla="*/ 1 w 69"/>
                <a:gd name="T5" fmla="*/ 47 h 52"/>
                <a:gd name="T6" fmla="*/ 0 w 69"/>
                <a:gd name="T7" fmla="*/ 4 h 52"/>
                <a:gd name="T8" fmla="*/ 5 w 69"/>
                <a:gd name="T9" fmla="*/ 0 h 52"/>
                <a:gd name="T10" fmla="*/ 64 w 69"/>
                <a:gd name="T11" fmla="*/ 0 h 52"/>
                <a:gd name="T12" fmla="*/ 68 w 69"/>
                <a:gd name="T13" fmla="*/ 4 h 52"/>
                <a:gd name="T14" fmla="*/ 69 w 69"/>
                <a:gd name="T15" fmla="*/ 47 h 52"/>
                <a:gd name="T16" fmla="*/ 67 w 69"/>
                <a:gd name="T17" fmla="*/ 50 h 52"/>
                <a:gd name="T18" fmla="*/ 64 w 69"/>
                <a:gd name="T19" fmla="*/ 51 h 52"/>
                <a:gd name="T20" fmla="*/ 5 w 69"/>
                <a:gd name="T21" fmla="*/ 52 h 52"/>
                <a:gd name="T22" fmla="*/ 6 w 69"/>
                <a:gd name="T23" fmla="*/ 6 h 52"/>
                <a:gd name="T24" fmla="*/ 7 w 69"/>
                <a:gd name="T25" fmla="*/ 46 h 52"/>
                <a:gd name="T26" fmla="*/ 62 w 69"/>
                <a:gd name="T27" fmla="*/ 45 h 52"/>
                <a:gd name="T28" fmla="*/ 62 w 69"/>
                <a:gd name="T29" fmla="*/ 6 h 52"/>
                <a:gd name="T30" fmla="*/ 6 w 69"/>
                <a:gd name="T31" fmla="*/ 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 h="52">
                  <a:moveTo>
                    <a:pt x="5" y="52"/>
                  </a:moveTo>
                  <a:cubicBezTo>
                    <a:pt x="5" y="52"/>
                    <a:pt x="5" y="52"/>
                    <a:pt x="5" y="52"/>
                  </a:cubicBezTo>
                  <a:cubicBezTo>
                    <a:pt x="3" y="52"/>
                    <a:pt x="1" y="50"/>
                    <a:pt x="1" y="47"/>
                  </a:cubicBezTo>
                  <a:cubicBezTo>
                    <a:pt x="0" y="4"/>
                    <a:pt x="0" y="4"/>
                    <a:pt x="0" y="4"/>
                  </a:cubicBezTo>
                  <a:cubicBezTo>
                    <a:pt x="0" y="2"/>
                    <a:pt x="2" y="0"/>
                    <a:pt x="5" y="0"/>
                  </a:cubicBezTo>
                  <a:cubicBezTo>
                    <a:pt x="64" y="0"/>
                    <a:pt x="64" y="0"/>
                    <a:pt x="64" y="0"/>
                  </a:cubicBezTo>
                  <a:cubicBezTo>
                    <a:pt x="66" y="0"/>
                    <a:pt x="68" y="2"/>
                    <a:pt x="68" y="4"/>
                  </a:cubicBezTo>
                  <a:cubicBezTo>
                    <a:pt x="69" y="47"/>
                    <a:pt x="69" y="47"/>
                    <a:pt x="69" y="47"/>
                  </a:cubicBezTo>
                  <a:cubicBezTo>
                    <a:pt x="69" y="48"/>
                    <a:pt x="68" y="49"/>
                    <a:pt x="67" y="50"/>
                  </a:cubicBezTo>
                  <a:cubicBezTo>
                    <a:pt x="66" y="51"/>
                    <a:pt x="65" y="51"/>
                    <a:pt x="64" y="51"/>
                  </a:cubicBezTo>
                  <a:lnTo>
                    <a:pt x="5" y="52"/>
                  </a:lnTo>
                  <a:close/>
                  <a:moveTo>
                    <a:pt x="6" y="6"/>
                  </a:moveTo>
                  <a:cubicBezTo>
                    <a:pt x="7" y="46"/>
                    <a:pt x="7" y="46"/>
                    <a:pt x="7" y="46"/>
                  </a:cubicBezTo>
                  <a:cubicBezTo>
                    <a:pt x="62" y="45"/>
                    <a:pt x="62" y="45"/>
                    <a:pt x="62" y="45"/>
                  </a:cubicBezTo>
                  <a:cubicBezTo>
                    <a:pt x="62" y="6"/>
                    <a:pt x="62" y="6"/>
                    <a:pt x="62" y="6"/>
                  </a:cubicBezTo>
                  <a:lnTo>
                    <a:pt x="6"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40" name="稻壳儿原创设计师【幻雨工作室】_12"/>
          <p:cNvSpPr txBox="1"/>
          <p:nvPr/>
        </p:nvSpPr>
        <p:spPr>
          <a:xfrm>
            <a:off x="3478426" y="3207580"/>
            <a:ext cx="1486480" cy="337185"/>
          </a:xfrm>
          <a:prstGeom prst="rect">
            <a:avLst/>
          </a:prstGeom>
          <a:noFill/>
          <a:effectLst/>
        </p:spPr>
        <p:txBody>
          <a:bodyPr wrap="square" rtlCol="0">
            <a:spAutoFit/>
          </a:bodyPr>
          <a:p>
            <a:pPr algn="ctr"/>
            <a:r>
              <a:rPr lang="en-US" altLang="zh-CN" sz="1600" dirty="0">
                <a:solidFill>
                  <a:schemeClr val="bg1"/>
                </a:solidFill>
                <a:latin typeface="Arial" panose="020B0604020202020204" pitchFamily="34" charset="0"/>
                <a:ea typeface="华文细黑" panose="02010600040101010101" pitchFamily="2" charset="-122"/>
                <a:cs typeface="Arial" panose="020B0604020202020204" pitchFamily="34" charset="0"/>
              </a:rPr>
              <a:t>Tech 01</a:t>
            </a:r>
            <a:endParaRPr lang="zh-CN" altLang="en-US" sz="1600" dirty="0">
              <a:solidFill>
                <a:schemeClr val="bg1"/>
              </a:solidFill>
              <a:latin typeface="Arial" panose="020B0604020202020204" pitchFamily="34" charset="0"/>
              <a:ea typeface="华文细黑" panose="02010600040101010101" pitchFamily="2" charset="-122"/>
              <a:cs typeface="Arial" panose="020B0604020202020204" pitchFamily="34" charset="0"/>
            </a:endParaRPr>
          </a:p>
        </p:txBody>
      </p:sp>
      <p:sp>
        <p:nvSpPr>
          <p:cNvPr id="41" name="稻壳儿原创设计师【幻雨工作室】_13"/>
          <p:cNvSpPr txBox="1"/>
          <p:nvPr/>
        </p:nvSpPr>
        <p:spPr>
          <a:xfrm>
            <a:off x="5324785" y="3207580"/>
            <a:ext cx="1486480" cy="337185"/>
          </a:xfrm>
          <a:prstGeom prst="rect">
            <a:avLst/>
          </a:prstGeom>
          <a:noFill/>
          <a:effectLst/>
        </p:spPr>
        <p:txBody>
          <a:bodyPr wrap="square" rtlCol="0">
            <a:spAutoFit/>
          </a:bodyPr>
          <a:p>
            <a:pPr algn="ctr"/>
            <a:r>
              <a:rPr lang="en-US" altLang="zh-CN" sz="1600" dirty="0">
                <a:solidFill>
                  <a:schemeClr val="accent1"/>
                </a:solidFill>
                <a:latin typeface="Arial" panose="020B0604020202020204" pitchFamily="34" charset="0"/>
                <a:ea typeface="华文细黑" panose="02010600040101010101" pitchFamily="2" charset="-122"/>
                <a:cs typeface="Arial" panose="020B0604020202020204" pitchFamily="34" charset="0"/>
                <a:sym typeface="+mn-ea"/>
              </a:rPr>
              <a:t>Tech</a:t>
            </a:r>
            <a:r>
              <a:rPr lang="en-US" altLang="zh-CN" sz="1600" dirty="0">
                <a:solidFill>
                  <a:schemeClr val="bg1"/>
                </a:solidFill>
                <a:latin typeface="Arial" panose="020B0604020202020204" pitchFamily="34" charset="0"/>
                <a:ea typeface="华文细黑" panose="02010600040101010101" pitchFamily="2" charset="-122"/>
                <a:cs typeface="Arial" panose="020B0604020202020204" pitchFamily="34" charset="0"/>
                <a:sym typeface="+mn-ea"/>
              </a:rPr>
              <a:t> </a:t>
            </a:r>
            <a:r>
              <a:rPr lang="en-US" altLang="zh-CN" sz="1600" dirty="0">
                <a:solidFill>
                  <a:schemeClr val="accent1"/>
                </a:solidFill>
                <a:latin typeface="Arial" panose="020B0604020202020204" pitchFamily="34" charset="0"/>
                <a:ea typeface="华文细黑" panose="02010600040101010101" pitchFamily="2" charset="-122"/>
                <a:cs typeface="Arial" panose="020B0604020202020204" pitchFamily="34" charset="0"/>
              </a:rPr>
              <a:t> 02</a:t>
            </a:r>
            <a:endParaRPr lang="zh-CN" altLang="en-US" sz="1600" dirty="0">
              <a:solidFill>
                <a:schemeClr val="accent1"/>
              </a:solidFill>
              <a:latin typeface="Arial" panose="020B0604020202020204" pitchFamily="34" charset="0"/>
              <a:ea typeface="华文细黑" panose="02010600040101010101" pitchFamily="2" charset="-122"/>
              <a:cs typeface="Arial" panose="020B0604020202020204" pitchFamily="34" charset="0"/>
            </a:endParaRPr>
          </a:p>
        </p:txBody>
      </p:sp>
      <p:sp>
        <p:nvSpPr>
          <p:cNvPr id="42" name="稻壳儿原创设计师【幻雨工作室】_14"/>
          <p:cNvSpPr txBox="1"/>
          <p:nvPr/>
        </p:nvSpPr>
        <p:spPr>
          <a:xfrm>
            <a:off x="5324785" y="5017980"/>
            <a:ext cx="1486480" cy="337185"/>
          </a:xfrm>
          <a:prstGeom prst="rect">
            <a:avLst/>
          </a:prstGeom>
          <a:noFill/>
          <a:effectLst/>
        </p:spPr>
        <p:txBody>
          <a:bodyPr wrap="square" rtlCol="0">
            <a:spAutoFit/>
          </a:bodyPr>
          <a:p>
            <a:pPr algn="ctr"/>
            <a:r>
              <a:rPr lang="en-US" altLang="zh-CN" sz="1600" dirty="0">
                <a:solidFill>
                  <a:schemeClr val="bg1"/>
                </a:solidFill>
                <a:latin typeface="Arial" panose="020B0604020202020204" pitchFamily="34" charset="0"/>
                <a:ea typeface="华文细黑" panose="02010600040101010101" pitchFamily="2" charset="-122"/>
                <a:cs typeface="Arial" panose="020B0604020202020204" pitchFamily="34" charset="0"/>
                <a:sym typeface="+mn-ea"/>
              </a:rPr>
              <a:t>Tech </a:t>
            </a:r>
            <a:r>
              <a:rPr lang="en-US" altLang="zh-CN" sz="1600" dirty="0">
                <a:solidFill>
                  <a:schemeClr val="bg1"/>
                </a:solidFill>
                <a:latin typeface="Arial" panose="020B0604020202020204" pitchFamily="34" charset="0"/>
                <a:ea typeface="华文细黑" panose="02010600040101010101" pitchFamily="2" charset="-122"/>
                <a:cs typeface="Arial" panose="020B0604020202020204" pitchFamily="34" charset="0"/>
              </a:rPr>
              <a:t>03</a:t>
            </a:r>
            <a:endParaRPr lang="zh-CN" altLang="en-US" sz="1600" dirty="0">
              <a:solidFill>
                <a:schemeClr val="bg1"/>
              </a:solidFill>
              <a:latin typeface="Arial" panose="020B0604020202020204" pitchFamily="34" charset="0"/>
              <a:ea typeface="华文细黑" panose="02010600040101010101" pitchFamily="2" charset="-122"/>
              <a:cs typeface="Arial" panose="020B0604020202020204" pitchFamily="34" charset="0"/>
            </a:endParaRPr>
          </a:p>
        </p:txBody>
      </p:sp>
      <p:sp>
        <p:nvSpPr>
          <p:cNvPr id="43" name="稻壳儿原创设计师【幻雨工作室】_15"/>
          <p:cNvSpPr txBox="1"/>
          <p:nvPr/>
        </p:nvSpPr>
        <p:spPr>
          <a:xfrm>
            <a:off x="7146950" y="5017980"/>
            <a:ext cx="1486480" cy="337185"/>
          </a:xfrm>
          <a:prstGeom prst="rect">
            <a:avLst/>
          </a:prstGeom>
          <a:noFill/>
          <a:effectLst/>
        </p:spPr>
        <p:txBody>
          <a:bodyPr wrap="square" rtlCol="0">
            <a:spAutoFit/>
          </a:bodyPr>
          <a:p>
            <a:pPr algn="ctr"/>
            <a:r>
              <a:rPr lang="en-US" altLang="zh-CN" sz="1600" dirty="0">
                <a:solidFill>
                  <a:schemeClr val="accent1"/>
                </a:solidFill>
                <a:latin typeface="Arial" panose="020B0604020202020204" pitchFamily="34" charset="0"/>
                <a:ea typeface="华文细黑" panose="02010600040101010101" pitchFamily="2" charset="-122"/>
                <a:cs typeface="Arial" panose="020B0604020202020204" pitchFamily="34" charset="0"/>
                <a:sym typeface="+mn-ea"/>
              </a:rPr>
              <a:t>Tech</a:t>
            </a:r>
            <a:r>
              <a:rPr lang="en-US" altLang="zh-CN" sz="1600" dirty="0">
                <a:solidFill>
                  <a:schemeClr val="bg1"/>
                </a:solidFill>
                <a:latin typeface="Arial" panose="020B0604020202020204" pitchFamily="34" charset="0"/>
                <a:ea typeface="华文细黑" panose="02010600040101010101" pitchFamily="2" charset="-122"/>
                <a:cs typeface="Arial" panose="020B0604020202020204" pitchFamily="34" charset="0"/>
                <a:sym typeface="+mn-ea"/>
              </a:rPr>
              <a:t> </a:t>
            </a:r>
            <a:r>
              <a:rPr lang="en-US" altLang="zh-CN" sz="1600" dirty="0">
                <a:solidFill>
                  <a:schemeClr val="accent1"/>
                </a:solidFill>
                <a:latin typeface="Arial" panose="020B0604020202020204" pitchFamily="34" charset="0"/>
                <a:ea typeface="华文细黑" panose="02010600040101010101" pitchFamily="2" charset="-122"/>
                <a:cs typeface="Arial" panose="020B0604020202020204" pitchFamily="34" charset="0"/>
                <a:sym typeface="+mn-ea"/>
              </a:rPr>
              <a:t> </a:t>
            </a:r>
            <a:r>
              <a:rPr lang="en-US" altLang="zh-CN" sz="1600" dirty="0">
                <a:solidFill>
                  <a:schemeClr val="accent1"/>
                </a:solidFill>
                <a:latin typeface="Arial" panose="020B0604020202020204" pitchFamily="34" charset="0"/>
                <a:ea typeface="华文细黑" panose="02010600040101010101" pitchFamily="2" charset="-122"/>
                <a:cs typeface="Arial" panose="020B0604020202020204" pitchFamily="34" charset="0"/>
              </a:rPr>
              <a:t>04</a:t>
            </a:r>
            <a:endParaRPr lang="zh-CN" altLang="en-US" sz="1600" dirty="0">
              <a:solidFill>
                <a:schemeClr val="accent1"/>
              </a:solidFill>
              <a:latin typeface="Arial" panose="020B0604020202020204" pitchFamily="34" charset="0"/>
              <a:ea typeface="华文细黑" panose="02010600040101010101" pitchFamily="2" charset="-122"/>
              <a:cs typeface="Arial" panose="020B0604020202020204" pitchFamily="34" charset="0"/>
            </a:endParaRPr>
          </a:p>
        </p:txBody>
      </p:sp>
      <p:sp>
        <p:nvSpPr>
          <p:cNvPr id="46" name="稻壳儿原创设计师【幻雨工作室】_18"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8859520" y="4504690"/>
            <a:ext cx="2540635" cy="922020"/>
          </a:xfrm>
          <a:prstGeom prst="rect">
            <a:avLst/>
          </a:prstGeom>
        </p:spPr>
        <p:txBody>
          <a:bodyPr wrap="square">
            <a:spAutoFit/>
          </a:bodyPr>
          <a:p>
            <a:pPr algn="l">
              <a:lnSpc>
                <a:spcPct val="150000"/>
              </a:lnSpc>
            </a:pPr>
            <a:r>
              <a:rPr lang="en-US" altLang="zh-CN"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Controller </a:t>
            </a:r>
            <a:r>
              <a:rPr lang="zh-CN" altLang="en-US"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模型设计</a:t>
            </a:r>
            <a:endParaRPr lang="en-US" altLang="zh-CN"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50000"/>
              </a:lnSpc>
            </a:pPr>
            <a:r>
              <a:rPr lang="en-US" altLang="zh-CN"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运用经典PID算法，将</a:t>
            </a:r>
            <a:r>
              <a:rPr lang="zh-CN" altLang="en-US"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速度</a:t>
            </a:r>
            <a:r>
              <a:rPr lang="en-US" altLang="zh-CN"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解算后的结果</a:t>
            </a:r>
            <a:r>
              <a:rPr lang="zh-CN" altLang="en-US"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分配</a:t>
            </a:r>
            <a:r>
              <a:rPr lang="en-US" altLang="zh-CN"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到各电调上实现控制效果。</a:t>
            </a:r>
            <a:endParaRPr lang="en-US" altLang="zh-CN"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47" name="稻壳儿原创设计师【幻雨工作室】_1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410210" y="2306320"/>
            <a:ext cx="2866390" cy="1845310"/>
          </a:xfrm>
          <a:prstGeom prst="rect">
            <a:avLst/>
          </a:prstGeom>
        </p:spPr>
        <p:txBody>
          <a:bodyPr wrap="square">
            <a:spAutoFit/>
          </a:bodyPr>
          <a:p>
            <a:pPr algn="r">
              <a:lnSpc>
                <a:spcPct val="150000"/>
              </a:lnSpc>
            </a:pPr>
            <a:r>
              <a:rPr lang="en-US" altLang="zh-CN"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STM32 </a:t>
            </a:r>
            <a:r>
              <a:rPr lang="zh-CN" altLang="en-US"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开发</a:t>
            </a:r>
            <a:endParaRPr lang="en-US" altLang="zh-CN"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r">
              <a:lnSpc>
                <a:spcPct val="150000"/>
              </a:lnSpc>
            </a:pPr>
            <a:r>
              <a:rPr lang="en-US" altLang="zh-CN"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采用Stm32CubeMX工具生成SPI，I2C，UART，Timer等驱动代码，阅读各传感器件的使用手册，为三个惯性传感器（ADIS16470，ICM42688，ICM20689），一个磁力计（RM3100）,一个GPS模块（GPSM9N）以及电调编写相应功能驱动，以获取真实情况下传感器数据。</a:t>
            </a:r>
            <a:endParaRPr lang="en-US" altLang="zh-CN"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14" name="稻壳儿原创设计师【幻雨工作室】_1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7009130" y="2171700"/>
            <a:ext cx="2866390" cy="1568450"/>
          </a:xfrm>
          <a:prstGeom prst="rect">
            <a:avLst/>
          </a:prstGeom>
        </p:spPr>
        <p:txBody>
          <a:bodyPr wrap="square">
            <a:spAutoFit/>
          </a:bodyPr>
          <a:p>
            <a:pPr algn="l">
              <a:lnSpc>
                <a:spcPct val="150000"/>
              </a:lnSpc>
            </a:pPr>
            <a:r>
              <a:rPr lang="en-US" altLang="zh-CN"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GNSS/INS </a:t>
            </a:r>
            <a:r>
              <a:rPr lang="zh-CN" altLang="en-US"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模型设计</a:t>
            </a:r>
            <a:endParaRPr lang="en-US" altLang="zh-CN" sz="10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l">
              <a:lnSpc>
                <a:spcPct val="150000"/>
              </a:lnSpc>
            </a:pPr>
            <a:r>
              <a:rPr lang="en-US" altLang="zh-CN" sz="12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建立</a:t>
            </a:r>
            <a:r>
              <a:rPr lang="en-US" altLang="zh-CN" sz="12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GNSS/INS系统模型,将GPS+IMU+MAG三种传感器数据进行融合，借助互补滤波算法得到模拟现实环境下的实时姿态以及位置，速度（PV）等信息。</a:t>
            </a:r>
            <a:endParaRPr lang="en-US" altLang="zh-CN" sz="12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15" name="文本框 14"/>
          <p:cNvSpPr txBox="1"/>
          <p:nvPr/>
        </p:nvSpPr>
        <p:spPr>
          <a:xfrm>
            <a:off x="546100" y="1929765"/>
            <a:ext cx="4064000" cy="460375"/>
          </a:xfrm>
          <a:prstGeom prst="rect">
            <a:avLst/>
          </a:prstGeom>
          <a:noFill/>
        </p:spPr>
        <p:txBody>
          <a:bodyPr wrap="square" rtlCol="0">
            <a:spAutoFit/>
          </a:bodyPr>
          <a:p>
            <a:r>
              <a:rPr lang="zh-CN" altLang="en-US" sz="2400" b="1">
                <a:solidFill>
                  <a:schemeClr val="tx2">
                    <a:lumMod val="60000"/>
                    <a:lumOff val="40000"/>
                  </a:schemeClr>
                </a:solidFill>
                <a:latin typeface="宋体" panose="02010600030101010101" pitchFamily="2" charset="-122"/>
                <a:ea typeface="宋体" panose="02010600030101010101" pitchFamily="2" charset="-122"/>
              </a:rPr>
              <a:t>技术</a:t>
            </a:r>
            <a:r>
              <a:rPr lang="zh-CN" altLang="en-US" sz="2400" b="1">
                <a:solidFill>
                  <a:schemeClr val="tx2">
                    <a:lumMod val="60000"/>
                    <a:lumOff val="40000"/>
                  </a:schemeClr>
                </a:solidFill>
                <a:latin typeface="宋体" panose="02010600030101010101" pitchFamily="2" charset="-122"/>
                <a:ea typeface="宋体" panose="02010600030101010101" pitchFamily="2" charset="-122"/>
              </a:rPr>
              <a:t>路线：</a:t>
            </a:r>
            <a:endParaRPr lang="zh-CN" altLang="en-US" sz="2400" b="1">
              <a:solidFill>
                <a:schemeClr val="tx2">
                  <a:lumMod val="60000"/>
                  <a:lumOff val="40000"/>
                </a:schemeClr>
              </a:solidFill>
              <a:latin typeface="宋体" panose="02010600030101010101" pitchFamily="2" charset="-122"/>
              <a:ea typeface="宋体" panose="02010600030101010101" pitchFamily="2" charset="-122"/>
            </a:endParaRPr>
          </a:p>
        </p:txBody>
      </p:sp>
      <p:sp>
        <p:nvSpPr>
          <p:cNvPr id="17" name="稻壳儿原创设计师【幻雨工作室】_18"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2298065" y="4504690"/>
            <a:ext cx="2540635" cy="1014730"/>
          </a:xfrm>
          <a:prstGeom prst="rect">
            <a:avLst/>
          </a:prstGeom>
        </p:spPr>
        <p:txBody>
          <a:bodyPr wrap="square">
            <a:spAutoFit/>
          </a:bodyPr>
          <a:p>
            <a:pPr algn="r">
              <a:lnSpc>
                <a:spcPct val="150000"/>
              </a:lnSpc>
            </a:pPr>
            <a:r>
              <a:rPr lang="en-US" altLang="zh-CN"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FMS </a:t>
            </a:r>
            <a:r>
              <a:rPr lang="zh-CN" altLang="en-US"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mn-ea"/>
              </a:rPr>
              <a:t>模型设计</a:t>
            </a:r>
            <a:endParaRPr lang="en-US" altLang="zh-CN" sz="16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a:p>
            <a:pPr algn="r">
              <a:lnSpc>
                <a:spcPct val="150000"/>
              </a:lnSpc>
            </a:pPr>
            <a:r>
              <a:rPr sz="1200">
                <a:latin typeface="宋体" panose="02010600030101010101" pitchFamily="2" charset="-122"/>
                <a:ea typeface="宋体" panose="02010600030101010101" pitchFamily="2" charset="-122"/>
              </a:rPr>
              <a:t>将遥控器的摇杆位置映射成角速率或者速率输出至控制器。</a:t>
            </a:r>
            <a:endParaRPr lang="en-US" altLang="zh-CN" sz="12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9" name="稻壳儿原创设计师【幻雨工作室】_1"/>
          <p:cNvSpPr txBox="1"/>
          <p:nvPr/>
        </p:nvSpPr>
        <p:spPr>
          <a:xfrm>
            <a:off x="3235960" y="3930650"/>
            <a:ext cx="6376035" cy="1076325"/>
          </a:xfrm>
          <a:prstGeom prst="rect">
            <a:avLst/>
          </a:prstGeom>
          <a:noFill/>
        </p:spPr>
        <p:txBody>
          <a:bodyPr wrap="square" rtlCol="0">
            <a:spAutoFit/>
          </a:bodyPr>
          <a:lstStyle/>
          <a:p>
            <a:pPr marL="914400" lvl="2" indent="457200" algn="l"/>
            <a:r>
              <a:rPr lang="zh-CN" altLang="en-US" sz="3200" dirty="0">
                <a:solidFill>
                  <a:schemeClr val="accent1"/>
                </a:solidFill>
                <a:latin typeface="微软雅黑" panose="020B0503020204020204" pitchFamily="34" charset="-122"/>
                <a:ea typeface="微软雅黑" panose="020B0503020204020204" pitchFamily="34" charset="-122"/>
                <a:sym typeface="+mn-ea"/>
              </a:rPr>
              <a:t>要解决的技术问题</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l"/>
            <a:r>
              <a:rPr lang="zh-CN" altLang="en-US" sz="3200" dirty="0">
                <a:solidFill>
                  <a:schemeClr val="accent1"/>
                </a:solidFill>
                <a:latin typeface="Arial" panose="020B0604020202020204" pitchFamily="34" charset="0"/>
                <a:ea typeface="微软雅黑" panose="020B0503020204020204" pitchFamily="34" charset="-122"/>
                <a:cs typeface="Arial" panose="020B0604020202020204" pitchFamily="34" charset="0"/>
                <a:sym typeface="+mn-ea"/>
              </a:rPr>
              <a:t>Technical problems to be solved</a:t>
            </a:r>
            <a:endParaRPr lang="zh-CN" altLang="en-US" sz="32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10" name="稻壳儿原创设计师【幻雨工作室】_2"/>
          <p:cNvSpPr>
            <a:spLocks noChangeArrowheads="1"/>
          </p:cNvSpPr>
          <p:nvPr/>
        </p:nvSpPr>
        <p:spPr bwMode="auto">
          <a:xfrm>
            <a:off x="5282198" y="1837055"/>
            <a:ext cx="1627608" cy="1623318"/>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800">
              <a:solidFill>
                <a:schemeClr val="accent1"/>
              </a:solidFill>
            </a:endParaRPr>
          </a:p>
        </p:txBody>
      </p:sp>
      <p:sp>
        <p:nvSpPr>
          <p:cNvPr id="30" name="稻壳儿原创设计师【幻雨工作室】_3"/>
          <p:cNvSpPr txBox="1">
            <a:spLocks noChangeArrowheads="1"/>
          </p:cNvSpPr>
          <p:nvPr/>
        </p:nvSpPr>
        <p:spPr bwMode="auto">
          <a:xfrm>
            <a:off x="5356129" y="2106999"/>
            <a:ext cx="1479744"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6600" b="1" dirty="0">
                <a:solidFill>
                  <a:schemeClr val="bg1"/>
                </a:solidFill>
                <a:latin typeface="微软雅黑" panose="020B0503020204020204" pitchFamily="34" charset="-122"/>
                <a:ea typeface="微软雅黑" panose="020B0503020204020204" pitchFamily="34" charset="-122"/>
              </a:rPr>
              <a:t>03</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03</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670685" y="652780"/>
            <a:ext cx="8851265" cy="1076325"/>
          </a:xfrm>
          <a:prstGeom prst="rect">
            <a:avLst/>
          </a:prstGeom>
          <a:noFill/>
        </p:spPr>
        <p:txBody>
          <a:bodyPr wrap="square" rtlCol="0" anchor="t">
            <a:spAutoFit/>
          </a:bodyPr>
          <a:p>
            <a:pPr marL="0" lvl="2" algn="l"/>
            <a:r>
              <a:rPr lang="zh-CN" altLang="en-US" sz="3200" dirty="0">
                <a:solidFill>
                  <a:schemeClr val="accent1"/>
                </a:solidFill>
                <a:latin typeface="微软雅黑" panose="020B0503020204020204" pitchFamily="34" charset="-122"/>
                <a:ea typeface="微软雅黑" panose="020B0503020204020204" pitchFamily="34" charset="-122"/>
                <a:sym typeface="+mn-ea"/>
              </a:rPr>
              <a:t>要解决的技术问题</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l"/>
            <a:r>
              <a:rPr lang="zh-CN" altLang="en-US" sz="3200" dirty="0">
                <a:solidFill>
                  <a:schemeClr val="accent1"/>
                </a:solidFill>
                <a:latin typeface="Arial" panose="020B0604020202020204" pitchFamily="34" charset="0"/>
                <a:ea typeface="微软雅黑" panose="020B0503020204020204" pitchFamily="34" charset="-122"/>
                <a:cs typeface="Arial" panose="020B0604020202020204" pitchFamily="34" charset="0"/>
                <a:sym typeface="+mn-ea"/>
              </a:rPr>
              <a:t>Technical problems to be solved</a:t>
            </a:r>
            <a:endParaRPr lang="zh-CN" altLang="en-US" sz="3200" dirty="0">
              <a:solidFill>
                <a:schemeClr val="accent1"/>
              </a:solidFill>
              <a:latin typeface="微软雅黑" panose="020B0503020204020204" pitchFamily="34" charset="-122"/>
              <a:ea typeface="微软雅黑" panose="020B0503020204020204" pitchFamily="34" charset="-122"/>
              <a:sym typeface="+mn-ea"/>
            </a:endParaRPr>
          </a:p>
        </p:txBody>
      </p:sp>
      <p:sp>
        <p:nvSpPr>
          <p:cNvPr id="5" name="稻壳儿原创设计师【幻雨工作室】_4"/>
          <p:cNvSpPr/>
          <p:nvPr/>
        </p:nvSpPr>
        <p:spPr>
          <a:xfrm>
            <a:off x="1436930" y="2401684"/>
            <a:ext cx="1974617" cy="1974617"/>
          </a:xfrm>
          <a:prstGeom prst="blockArc">
            <a:avLst>
              <a:gd name="adj1" fmla="val 10800000"/>
              <a:gd name="adj2" fmla="val 0"/>
              <a:gd name="adj3" fmla="val 807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lnSpc>
                <a:spcPct val="120000"/>
              </a:lnSpc>
            </a:pPr>
            <a:endParaRPr lang="en-GB" sz="90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稻壳儿原创设计师【幻雨工作室】_5"/>
          <p:cNvSpPr/>
          <p:nvPr/>
        </p:nvSpPr>
        <p:spPr>
          <a:xfrm flipV="1">
            <a:off x="3253643" y="2388800"/>
            <a:ext cx="1974617" cy="1974617"/>
          </a:xfrm>
          <a:prstGeom prst="blockArc">
            <a:avLst>
              <a:gd name="adj1" fmla="val 10800000"/>
              <a:gd name="adj2" fmla="val 0"/>
              <a:gd name="adj3" fmla="val 8077"/>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lnSpc>
                <a:spcPct val="120000"/>
              </a:lnSpc>
            </a:pPr>
            <a:endParaRPr lang="en-GB" sz="90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稻壳儿原创设计师【幻雨工作室】_6"/>
          <p:cNvSpPr/>
          <p:nvPr/>
        </p:nvSpPr>
        <p:spPr>
          <a:xfrm>
            <a:off x="5070355" y="2401684"/>
            <a:ext cx="1974617" cy="1974617"/>
          </a:xfrm>
          <a:prstGeom prst="blockArc">
            <a:avLst>
              <a:gd name="adj1" fmla="val 10800000"/>
              <a:gd name="adj2" fmla="val 0"/>
              <a:gd name="adj3" fmla="val 807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lnSpc>
                <a:spcPct val="120000"/>
              </a:lnSpc>
            </a:pPr>
            <a:endParaRPr lang="en-GB" sz="90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稻壳儿原创设计师【幻雨工作室】_7"/>
          <p:cNvSpPr/>
          <p:nvPr/>
        </p:nvSpPr>
        <p:spPr>
          <a:xfrm flipV="1">
            <a:off x="6887068" y="2388800"/>
            <a:ext cx="1974617" cy="1974617"/>
          </a:xfrm>
          <a:prstGeom prst="blockArc">
            <a:avLst>
              <a:gd name="adj1" fmla="val 10800000"/>
              <a:gd name="adj2" fmla="val 0"/>
              <a:gd name="adj3" fmla="val 8077"/>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lnSpc>
                <a:spcPct val="120000"/>
              </a:lnSpc>
            </a:pPr>
            <a:endParaRPr lang="en-GB" sz="90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稻壳儿原创设计师【幻雨工作室】_8"/>
          <p:cNvSpPr/>
          <p:nvPr/>
        </p:nvSpPr>
        <p:spPr>
          <a:xfrm>
            <a:off x="8703781" y="2401684"/>
            <a:ext cx="1974617" cy="1974617"/>
          </a:xfrm>
          <a:prstGeom prst="blockArc">
            <a:avLst>
              <a:gd name="adj1" fmla="val 10800000"/>
              <a:gd name="adj2" fmla="val 0"/>
              <a:gd name="adj3" fmla="val 807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just">
              <a:lnSpc>
                <a:spcPct val="120000"/>
              </a:lnSpc>
            </a:pPr>
            <a:endParaRPr lang="en-GB" sz="90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稻壳儿原创设计师【幻雨工作室】_9"/>
          <p:cNvSpPr/>
          <p:nvPr/>
        </p:nvSpPr>
        <p:spPr>
          <a:xfrm>
            <a:off x="9133782" y="2818800"/>
            <a:ext cx="1114619" cy="111461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r>
              <a:rPr lang="en-GB" sz="2800"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en-GB" sz="2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稻壳儿原创设计师【幻雨工作室】_10"/>
          <p:cNvSpPr/>
          <p:nvPr/>
        </p:nvSpPr>
        <p:spPr>
          <a:xfrm>
            <a:off x="5500356" y="2818800"/>
            <a:ext cx="1114619" cy="111461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r>
              <a:rPr lang="en-GB" sz="280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en-GB" sz="2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稻壳儿原创设计师【幻雨工作室】_11"/>
          <p:cNvSpPr/>
          <p:nvPr/>
        </p:nvSpPr>
        <p:spPr>
          <a:xfrm>
            <a:off x="1866931" y="2818800"/>
            <a:ext cx="1114619" cy="111461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r>
              <a:rPr lang="en-GB" sz="280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en-GB" sz="2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稻壳儿原创设计师【幻雨工作室】_12"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4818380" y="4067810"/>
            <a:ext cx="2555875" cy="2030095"/>
          </a:xfrm>
          <a:prstGeom prst="rect">
            <a:avLst/>
          </a:prstGeom>
        </p:spPr>
        <p:txBody>
          <a:bodyPr wrap="square">
            <a:spAutoFit/>
          </a:bodyPr>
          <a:p>
            <a:pPr algn="ctr">
              <a:lnSpc>
                <a:spcPct val="150000"/>
              </a:lnSpc>
            </a:pPr>
            <a:r>
              <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rPr>
              <a:t>MEMS传感器的纠偏</a:t>
            </a:r>
            <a:endPar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endParaRPr>
          </a:p>
          <a:p>
            <a:pPr algn="ctr">
              <a:lnSpc>
                <a:spcPct val="150000"/>
              </a:lnSpc>
            </a:pPr>
            <a:r>
              <a:rPr lang="en-US" altLang="zh-CN" sz="11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MEMS传感器普遍存在精度较低，易受外界干扰等问题，无法通过简单的计算得到姿态角的准确估计。因此为了姿态位置等信息的准确性，需要使用辅助信息（如GPS数据）以实时纠正传感器偏差，消除误差积累。</a:t>
            </a:r>
            <a:endParaRPr lang="en-US" altLang="zh-CN" sz="11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27" name="稻壳儿原创设计师【幻雨工作室】_13"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8335645" y="4067810"/>
            <a:ext cx="2711450" cy="1268095"/>
          </a:xfrm>
          <a:prstGeom prst="rect">
            <a:avLst/>
          </a:prstGeom>
        </p:spPr>
        <p:txBody>
          <a:bodyPr wrap="square">
            <a:spAutoFit/>
          </a:bodyPr>
          <a:p>
            <a:pPr algn="ctr">
              <a:lnSpc>
                <a:spcPct val="150000"/>
              </a:lnSpc>
            </a:pPr>
            <a:r>
              <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rPr>
              <a:t>GNSS/INS融合方式</a:t>
            </a:r>
            <a:endPar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endParaRPr>
          </a:p>
          <a:p>
            <a:pPr algn="ctr">
              <a:lnSpc>
                <a:spcPct val="150000"/>
              </a:lnSpc>
            </a:pPr>
            <a:r>
              <a:rPr lang="en-US" altLang="zh-CN" sz="11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常用的GNSS/INS融合方式有松耦合，紧耦合等，对于嵌入式平台而言，两种方式的实际效果有待验证。</a:t>
            </a:r>
            <a:endParaRPr lang="en-US" altLang="zh-CN" sz="11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
        <p:nvSpPr>
          <p:cNvPr id="28" name="稻壳儿原创设计师【幻雨工作室】_14"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784860" y="4067810"/>
            <a:ext cx="3278505" cy="2284095"/>
          </a:xfrm>
          <a:prstGeom prst="rect">
            <a:avLst/>
          </a:prstGeom>
        </p:spPr>
        <p:txBody>
          <a:bodyPr wrap="square">
            <a:spAutoFit/>
          </a:bodyPr>
          <a:p>
            <a:pPr algn="ctr">
              <a:lnSpc>
                <a:spcPct val="150000"/>
              </a:lnSpc>
            </a:pPr>
            <a:r>
              <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rPr>
              <a:t>传感器采集的数据存放问题</a:t>
            </a:r>
            <a:endParaRPr lang="en-US" altLang="zh-CN" dirty="0">
              <a:solidFill>
                <a:schemeClr val="accent1"/>
              </a:solidFill>
              <a:latin typeface="宋体" panose="02010600030101010101" pitchFamily="2" charset="-122"/>
              <a:ea typeface="宋体" panose="02010600030101010101" pitchFamily="2" charset="-122"/>
              <a:cs typeface="宋体" panose="02010600030101010101" pitchFamily="2" charset="-122"/>
            </a:endParaRPr>
          </a:p>
          <a:p>
            <a:pPr algn="ctr">
              <a:lnSpc>
                <a:spcPct val="150000"/>
              </a:lnSpc>
            </a:pPr>
            <a:r>
              <a:rPr lang="en-US" altLang="zh-CN" sz="11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捷联式系统由于需要每时刻自身的状态，因此比较依赖惯性传感器数据以进行姿态位置的实时更新。常规的IMU更新频率为200至1000Hz，这无疑会在短时间内造成大量的数据积累。为了保存下完整的传感器数据，使用常规的串口+DMA等发送方式，都不能满足实时性以及准确性要求，因此传感器采集的数据存放问题亟待解决。</a:t>
            </a:r>
            <a:endParaRPr lang="en-US" altLang="zh-CN" sz="110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9" name="稻壳儿原创设计师【幻雨工作室】_1"/>
          <p:cNvSpPr txBox="1"/>
          <p:nvPr/>
        </p:nvSpPr>
        <p:spPr>
          <a:xfrm>
            <a:off x="2907665" y="3905250"/>
            <a:ext cx="6376035" cy="1076325"/>
          </a:xfrm>
          <a:prstGeom prst="rect">
            <a:avLst/>
          </a:prstGeom>
          <a:noFill/>
        </p:spPr>
        <p:txBody>
          <a:bodyPr wrap="square" rtlCol="0">
            <a:spAutoFit/>
          </a:bodyPr>
          <a:lstStyle/>
          <a:p>
            <a:pPr algn="ctr"/>
            <a:r>
              <a:rPr lang="zh-CN" altLang="en-US" sz="3200" dirty="0">
                <a:solidFill>
                  <a:schemeClr val="accent1"/>
                </a:solidFill>
                <a:latin typeface="微软雅黑" panose="020B0503020204020204" pitchFamily="34" charset="-122"/>
                <a:ea typeface="微软雅黑" panose="020B0503020204020204" pitchFamily="34" charset="-122"/>
                <a:sym typeface="+mn-ea"/>
              </a:rPr>
              <a:t>日程安排</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ctr"/>
            <a:r>
              <a:rPr lang="zh-CN" altLang="en-US" sz="3200" dirty="0">
                <a:solidFill>
                  <a:schemeClr val="accent1"/>
                </a:solidFill>
                <a:latin typeface="微软雅黑" panose="020B0503020204020204" pitchFamily="34" charset="-122"/>
                <a:ea typeface="微软雅黑" panose="020B0503020204020204" pitchFamily="34" charset="-122"/>
                <a:sym typeface="+mn-ea"/>
              </a:rPr>
              <a:t>Schedule</a:t>
            </a:r>
            <a:endParaRPr lang="zh-CN" altLang="en-US" sz="32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10" name="稻壳儿原创设计师【幻雨工作室】_2"/>
          <p:cNvSpPr>
            <a:spLocks noChangeArrowheads="1"/>
          </p:cNvSpPr>
          <p:nvPr/>
        </p:nvSpPr>
        <p:spPr bwMode="auto">
          <a:xfrm>
            <a:off x="5282198" y="1837055"/>
            <a:ext cx="1627608" cy="1623318"/>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800">
              <a:solidFill>
                <a:schemeClr val="accent1"/>
              </a:solidFill>
            </a:endParaRPr>
          </a:p>
        </p:txBody>
      </p:sp>
      <p:sp>
        <p:nvSpPr>
          <p:cNvPr id="30" name="稻壳儿原创设计师【幻雨工作室】_3"/>
          <p:cNvSpPr txBox="1">
            <a:spLocks noChangeArrowheads="1"/>
          </p:cNvSpPr>
          <p:nvPr/>
        </p:nvSpPr>
        <p:spPr bwMode="auto">
          <a:xfrm>
            <a:off x="5356129" y="2106999"/>
            <a:ext cx="1479744"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6600" b="1" dirty="0">
                <a:solidFill>
                  <a:schemeClr val="bg1"/>
                </a:solidFill>
                <a:latin typeface="微软雅黑" panose="020B0503020204020204" pitchFamily="34" charset="-122"/>
                <a:ea typeface="微软雅黑" panose="020B0503020204020204" pitchFamily="34" charset="-122"/>
              </a:rPr>
              <a:t>04</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原创设计师【幻雨工作室】_1"/>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2"/>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04</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5" name="稻壳儿原创设计师【幻雨工作室】_3"/>
          <p:cNvSpPr txBox="1"/>
          <p:nvPr/>
        </p:nvSpPr>
        <p:spPr>
          <a:xfrm>
            <a:off x="1570355" y="652780"/>
            <a:ext cx="6604635" cy="1076325"/>
          </a:xfrm>
          <a:prstGeom prst="rect">
            <a:avLst/>
          </a:prstGeom>
          <a:noFill/>
        </p:spPr>
        <p:txBody>
          <a:bodyPr wrap="square" rtlCol="0">
            <a:spAutoFit/>
          </a:bodyPr>
          <a:lstStyle/>
          <a:p>
            <a:pPr algn="l"/>
            <a:r>
              <a:rPr lang="zh-CN" altLang="en-US" sz="3200" dirty="0">
                <a:solidFill>
                  <a:schemeClr val="accent1"/>
                </a:solidFill>
                <a:latin typeface="微软雅黑" panose="020B0503020204020204" pitchFamily="34" charset="-122"/>
                <a:ea typeface="微软雅黑" panose="020B0503020204020204" pitchFamily="34" charset="-122"/>
                <a:sym typeface="+mn-ea"/>
              </a:rPr>
              <a:t>日程安排</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l"/>
            <a:r>
              <a:rPr lang="zh-CN" altLang="en-US" sz="3200" dirty="0">
                <a:solidFill>
                  <a:schemeClr val="accent1"/>
                </a:solidFill>
                <a:latin typeface="微软雅黑" panose="020B0503020204020204" pitchFamily="34" charset="-122"/>
                <a:ea typeface="微软雅黑" panose="020B0503020204020204" pitchFamily="34" charset="-122"/>
                <a:sym typeface="+mn-ea"/>
              </a:rPr>
              <a:t>Schedule</a:t>
            </a:r>
            <a:endParaRPr lang="zh-CN" altLang="en-US" sz="32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10" name="稻壳儿原创设计师【幻雨工作室】_7"/>
          <p:cNvSpPr>
            <a:spLocks noEditPoints="1"/>
          </p:cNvSpPr>
          <p:nvPr/>
        </p:nvSpPr>
        <p:spPr bwMode="auto">
          <a:xfrm>
            <a:off x="2147424" y="3354036"/>
            <a:ext cx="1278117" cy="647615"/>
          </a:xfrm>
          <a:custGeom>
            <a:avLst/>
            <a:gdLst>
              <a:gd name="T0" fmla="*/ 137 w 147"/>
              <a:gd name="T1" fmla="*/ 22 h 73"/>
              <a:gd name="T2" fmla="*/ 134 w 147"/>
              <a:gd name="T3" fmla="*/ 30 h 73"/>
              <a:gd name="T4" fmla="*/ 121 w 147"/>
              <a:gd name="T5" fmla="*/ 41 h 73"/>
              <a:gd name="T6" fmla="*/ 109 w 147"/>
              <a:gd name="T7" fmla="*/ 30 h 73"/>
              <a:gd name="T8" fmla="*/ 107 w 147"/>
              <a:gd name="T9" fmla="*/ 22 h 73"/>
              <a:gd name="T10" fmla="*/ 110 w 147"/>
              <a:gd name="T11" fmla="*/ 9 h 73"/>
              <a:gd name="T12" fmla="*/ 36 w 147"/>
              <a:gd name="T13" fmla="*/ 35 h 73"/>
              <a:gd name="T14" fmla="*/ 25 w 147"/>
              <a:gd name="T15" fmla="*/ 44 h 73"/>
              <a:gd name="T16" fmla="*/ 13 w 147"/>
              <a:gd name="T17" fmla="*/ 10 h 73"/>
              <a:gd name="T18" fmla="*/ 36 w 147"/>
              <a:gd name="T19" fmla="*/ 35 h 73"/>
              <a:gd name="T20" fmla="*/ 76 w 147"/>
              <a:gd name="T21" fmla="*/ 51 h 73"/>
              <a:gd name="T22" fmla="*/ 69 w 147"/>
              <a:gd name="T23" fmla="*/ 67 h 73"/>
              <a:gd name="T24" fmla="*/ 72 w 147"/>
              <a:gd name="T25" fmla="*/ 47 h 73"/>
              <a:gd name="T26" fmla="*/ 73 w 147"/>
              <a:gd name="T27" fmla="*/ 6 h 73"/>
              <a:gd name="T28" fmla="*/ 88 w 147"/>
              <a:gd name="T29" fmla="*/ 10 h 73"/>
              <a:gd name="T30" fmla="*/ 74 w 147"/>
              <a:gd name="T31" fmla="*/ 2 h 73"/>
              <a:gd name="T32" fmla="*/ 56 w 147"/>
              <a:gd name="T33" fmla="*/ 20 h 73"/>
              <a:gd name="T34" fmla="*/ 56 w 147"/>
              <a:gd name="T35" fmla="*/ 27 h 73"/>
              <a:gd name="T36" fmla="*/ 73 w 147"/>
              <a:gd name="T37" fmla="*/ 45 h 73"/>
              <a:gd name="T38" fmla="*/ 83 w 147"/>
              <a:gd name="T39" fmla="*/ 40 h 73"/>
              <a:gd name="T40" fmla="*/ 92 w 147"/>
              <a:gd name="T41" fmla="*/ 22 h 73"/>
              <a:gd name="T42" fmla="*/ 91 w 147"/>
              <a:gd name="T43" fmla="*/ 20 h 73"/>
              <a:gd name="T44" fmla="*/ 62 w 147"/>
              <a:gd name="T45" fmla="*/ 18 h 73"/>
              <a:gd name="T46" fmla="*/ 77 w 147"/>
              <a:gd name="T47" fmla="*/ 19 h 73"/>
              <a:gd name="T48" fmla="*/ 79 w 147"/>
              <a:gd name="T49" fmla="*/ 19 h 73"/>
              <a:gd name="T50" fmla="*/ 85 w 147"/>
              <a:gd name="T51" fmla="*/ 18 h 73"/>
              <a:gd name="T52" fmla="*/ 88 w 147"/>
              <a:gd name="T53" fmla="*/ 23 h 73"/>
              <a:gd name="T54" fmla="*/ 86 w 147"/>
              <a:gd name="T55" fmla="*/ 28 h 73"/>
              <a:gd name="T56" fmla="*/ 74 w 147"/>
              <a:gd name="T57" fmla="*/ 42 h 73"/>
              <a:gd name="T58" fmla="*/ 61 w 147"/>
              <a:gd name="T59" fmla="*/ 28 h 73"/>
              <a:gd name="T60" fmla="*/ 59 w 147"/>
              <a:gd name="T61" fmla="*/ 23 h 73"/>
              <a:gd name="T62" fmla="*/ 52 w 147"/>
              <a:gd name="T63" fmla="*/ 46 h 73"/>
              <a:gd name="T64" fmla="*/ 43 w 147"/>
              <a:gd name="T65" fmla="*/ 73 h 73"/>
              <a:gd name="T66" fmla="*/ 104 w 147"/>
              <a:gd name="T67" fmla="*/ 73 h 73"/>
              <a:gd name="T68" fmla="*/ 96 w 147"/>
              <a:gd name="T69" fmla="*/ 45 h 73"/>
              <a:gd name="T70" fmla="*/ 86 w 147"/>
              <a:gd name="T71" fmla="*/ 45 h 73"/>
              <a:gd name="T72" fmla="*/ 99 w 147"/>
              <a:gd name="T73" fmla="*/ 58 h 73"/>
              <a:gd name="T74" fmla="*/ 48 w 147"/>
              <a:gd name="T75" fmla="*/ 59 h 73"/>
              <a:gd name="T76" fmla="*/ 61 w 147"/>
              <a:gd name="T77" fmla="*/ 45 h 73"/>
              <a:gd name="T78" fmla="*/ 36 w 147"/>
              <a:gd name="T79" fmla="*/ 45 h 73"/>
              <a:gd name="T80" fmla="*/ 1 w 147"/>
              <a:gd name="T81" fmla="*/ 65 h 73"/>
              <a:gd name="T82" fmla="*/ 32 w 147"/>
              <a:gd name="T83" fmla="*/ 59 h 73"/>
              <a:gd name="T84" fmla="*/ 34 w 147"/>
              <a:gd name="T85" fmla="*/ 23 h 73"/>
              <a:gd name="T86" fmla="*/ 16 w 147"/>
              <a:gd name="T87" fmla="*/ 32 h 73"/>
              <a:gd name="T88" fmla="*/ 35 w 147"/>
              <a:gd name="T89" fmla="*/ 31 h 73"/>
              <a:gd name="T90" fmla="*/ 125 w 147"/>
              <a:gd name="T91" fmla="*/ 43 h 73"/>
              <a:gd name="T92" fmla="*/ 125 w 147"/>
              <a:gd name="T93" fmla="*/ 56 h 73"/>
              <a:gd name="T94" fmla="*/ 146 w 147"/>
              <a:gd name="T95" fmla="*/ 64 h 73"/>
              <a:gd name="T96" fmla="*/ 104 w 147"/>
              <a:gd name="T97" fmla="*/ 43 h 73"/>
              <a:gd name="T98" fmla="*/ 121 w 147"/>
              <a:gd name="T99" fmla="*/ 46 h 73"/>
              <a:gd name="T100" fmla="*/ 125 w 147"/>
              <a:gd name="T101" fmla="*/ 43 h 73"/>
              <a:gd name="T102" fmla="*/ 113 w 147"/>
              <a:gd name="T103" fmla="*/ 19 h 73"/>
              <a:gd name="T104" fmla="*/ 110 w 147"/>
              <a:gd name="T105" fmla="*/ 24 h 73"/>
              <a:gd name="T106" fmla="*/ 110 w 147"/>
              <a:gd name="T107" fmla="*/ 27 h 73"/>
              <a:gd name="T108" fmla="*/ 112 w 147"/>
              <a:gd name="T109" fmla="*/ 29 h 73"/>
              <a:gd name="T110" fmla="*/ 121 w 147"/>
              <a:gd name="T111" fmla="*/ 38 h 73"/>
              <a:gd name="T112" fmla="*/ 132 w 147"/>
              <a:gd name="T113" fmla="*/ 29 h 73"/>
              <a:gd name="T114" fmla="*/ 134 w 147"/>
              <a:gd name="T115" fmla="*/ 27 h 73"/>
              <a:gd name="T116" fmla="*/ 134 w 147"/>
              <a:gd name="T117" fmla="*/ 24 h 73"/>
              <a:gd name="T118" fmla="*/ 131 w 147"/>
              <a:gd name="T119" fmla="*/ 1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7" h="73">
                <a:moveTo>
                  <a:pt x="136" y="22"/>
                </a:moveTo>
                <a:cubicBezTo>
                  <a:pt x="136" y="22"/>
                  <a:pt x="136" y="22"/>
                  <a:pt x="136" y="22"/>
                </a:cubicBezTo>
                <a:cubicBezTo>
                  <a:pt x="137" y="22"/>
                  <a:pt x="137" y="22"/>
                  <a:pt x="137" y="22"/>
                </a:cubicBezTo>
                <a:cubicBezTo>
                  <a:pt x="137" y="23"/>
                  <a:pt x="137" y="23"/>
                  <a:pt x="137" y="23"/>
                </a:cubicBezTo>
                <a:cubicBezTo>
                  <a:pt x="137" y="25"/>
                  <a:pt x="137" y="27"/>
                  <a:pt x="136" y="28"/>
                </a:cubicBezTo>
                <a:cubicBezTo>
                  <a:pt x="136" y="29"/>
                  <a:pt x="135" y="30"/>
                  <a:pt x="134" y="30"/>
                </a:cubicBezTo>
                <a:cubicBezTo>
                  <a:pt x="134" y="32"/>
                  <a:pt x="133" y="34"/>
                  <a:pt x="132" y="36"/>
                </a:cubicBezTo>
                <a:cubicBezTo>
                  <a:pt x="131" y="38"/>
                  <a:pt x="129" y="39"/>
                  <a:pt x="127" y="40"/>
                </a:cubicBezTo>
                <a:cubicBezTo>
                  <a:pt x="126" y="40"/>
                  <a:pt x="124" y="41"/>
                  <a:pt x="121" y="41"/>
                </a:cubicBezTo>
                <a:cubicBezTo>
                  <a:pt x="119" y="41"/>
                  <a:pt x="117" y="40"/>
                  <a:pt x="116" y="40"/>
                </a:cubicBezTo>
                <a:cubicBezTo>
                  <a:pt x="114" y="39"/>
                  <a:pt x="113" y="38"/>
                  <a:pt x="111" y="36"/>
                </a:cubicBezTo>
                <a:cubicBezTo>
                  <a:pt x="111" y="34"/>
                  <a:pt x="110" y="32"/>
                  <a:pt x="109" y="30"/>
                </a:cubicBezTo>
                <a:cubicBezTo>
                  <a:pt x="108" y="30"/>
                  <a:pt x="108" y="29"/>
                  <a:pt x="107" y="28"/>
                </a:cubicBezTo>
                <a:cubicBezTo>
                  <a:pt x="107" y="27"/>
                  <a:pt x="107" y="25"/>
                  <a:pt x="107" y="23"/>
                </a:cubicBezTo>
                <a:cubicBezTo>
                  <a:pt x="107" y="22"/>
                  <a:pt x="107" y="22"/>
                  <a:pt x="107" y="22"/>
                </a:cubicBezTo>
                <a:cubicBezTo>
                  <a:pt x="107" y="22"/>
                  <a:pt x="107" y="22"/>
                  <a:pt x="107" y="22"/>
                </a:cubicBezTo>
                <a:cubicBezTo>
                  <a:pt x="107" y="22"/>
                  <a:pt x="107" y="22"/>
                  <a:pt x="108" y="22"/>
                </a:cubicBezTo>
                <a:cubicBezTo>
                  <a:pt x="107" y="14"/>
                  <a:pt x="107" y="12"/>
                  <a:pt x="110" y="9"/>
                </a:cubicBezTo>
                <a:cubicBezTo>
                  <a:pt x="115" y="4"/>
                  <a:pt x="128" y="4"/>
                  <a:pt x="133" y="8"/>
                </a:cubicBezTo>
                <a:cubicBezTo>
                  <a:pt x="137" y="12"/>
                  <a:pt x="137" y="16"/>
                  <a:pt x="136" y="22"/>
                </a:cubicBezTo>
                <a:close/>
                <a:moveTo>
                  <a:pt x="36" y="35"/>
                </a:moveTo>
                <a:cubicBezTo>
                  <a:pt x="34" y="39"/>
                  <a:pt x="31" y="42"/>
                  <a:pt x="26" y="44"/>
                </a:cubicBezTo>
                <a:cubicBezTo>
                  <a:pt x="25" y="44"/>
                  <a:pt x="25" y="44"/>
                  <a:pt x="25" y="44"/>
                </a:cubicBezTo>
                <a:cubicBezTo>
                  <a:pt x="25" y="44"/>
                  <a:pt x="25" y="44"/>
                  <a:pt x="25" y="44"/>
                </a:cubicBezTo>
                <a:cubicBezTo>
                  <a:pt x="19" y="43"/>
                  <a:pt x="15" y="39"/>
                  <a:pt x="14" y="35"/>
                </a:cubicBezTo>
                <a:cubicBezTo>
                  <a:pt x="13" y="35"/>
                  <a:pt x="10" y="35"/>
                  <a:pt x="9" y="35"/>
                </a:cubicBezTo>
                <a:cubicBezTo>
                  <a:pt x="7" y="26"/>
                  <a:pt x="9" y="13"/>
                  <a:pt x="13" y="10"/>
                </a:cubicBezTo>
                <a:cubicBezTo>
                  <a:pt x="18" y="6"/>
                  <a:pt x="31" y="6"/>
                  <a:pt x="36" y="10"/>
                </a:cubicBezTo>
                <a:cubicBezTo>
                  <a:pt x="40" y="13"/>
                  <a:pt x="43" y="27"/>
                  <a:pt x="41" y="34"/>
                </a:cubicBezTo>
                <a:cubicBezTo>
                  <a:pt x="41" y="35"/>
                  <a:pt x="37" y="35"/>
                  <a:pt x="36" y="35"/>
                </a:cubicBezTo>
                <a:close/>
                <a:moveTo>
                  <a:pt x="77" y="47"/>
                </a:moveTo>
                <a:cubicBezTo>
                  <a:pt x="77" y="49"/>
                  <a:pt x="77" y="49"/>
                  <a:pt x="77" y="49"/>
                </a:cubicBezTo>
                <a:cubicBezTo>
                  <a:pt x="76" y="51"/>
                  <a:pt x="76" y="51"/>
                  <a:pt x="76" y="51"/>
                </a:cubicBezTo>
                <a:cubicBezTo>
                  <a:pt x="79" y="67"/>
                  <a:pt x="79" y="67"/>
                  <a:pt x="79" y="67"/>
                </a:cubicBezTo>
                <a:cubicBezTo>
                  <a:pt x="74" y="69"/>
                  <a:pt x="74" y="69"/>
                  <a:pt x="74" y="69"/>
                </a:cubicBezTo>
                <a:cubicBezTo>
                  <a:pt x="69" y="67"/>
                  <a:pt x="69" y="67"/>
                  <a:pt x="69" y="67"/>
                </a:cubicBezTo>
                <a:cubicBezTo>
                  <a:pt x="73" y="51"/>
                  <a:pt x="73" y="51"/>
                  <a:pt x="73" y="51"/>
                </a:cubicBezTo>
                <a:cubicBezTo>
                  <a:pt x="72" y="49"/>
                  <a:pt x="72" y="49"/>
                  <a:pt x="72" y="49"/>
                </a:cubicBezTo>
                <a:cubicBezTo>
                  <a:pt x="72" y="47"/>
                  <a:pt x="72" y="47"/>
                  <a:pt x="72" y="47"/>
                </a:cubicBezTo>
                <a:cubicBezTo>
                  <a:pt x="74" y="47"/>
                  <a:pt x="75" y="47"/>
                  <a:pt x="77" y="47"/>
                </a:cubicBezTo>
                <a:close/>
                <a:moveTo>
                  <a:pt x="64" y="4"/>
                </a:moveTo>
                <a:cubicBezTo>
                  <a:pt x="67" y="4"/>
                  <a:pt x="72" y="3"/>
                  <a:pt x="73" y="6"/>
                </a:cubicBezTo>
                <a:cubicBezTo>
                  <a:pt x="70" y="5"/>
                  <a:pt x="67" y="5"/>
                  <a:pt x="64" y="4"/>
                </a:cubicBezTo>
                <a:close/>
                <a:moveTo>
                  <a:pt x="77" y="6"/>
                </a:moveTo>
                <a:cubicBezTo>
                  <a:pt x="81" y="4"/>
                  <a:pt x="87" y="4"/>
                  <a:pt x="88" y="10"/>
                </a:cubicBezTo>
                <a:cubicBezTo>
                  <a:pt x="87" y="8"/>
                  <a:pt x="82" y="5"/>
                  <a:pt x="77" y="6"/>
                </a:cubicBezTo>
                <a:close/>
                <a:moveTo>
                  <a:pt x="91" y="20"/>
                </a:moveTo>
                <a:cubicBezTo>
                  <a:pt x="92" y="7"/>
                  <a:pt x="90" y="0"/>
                  <a:pt x="74" y="2"/>
                </a:cubicBezTo>
                <a:cubicBezTo>
                  <a:pt x="69" y="3"/>
                  <a:pt x="63" y="1"/>
                  <a:pt x="60" y="3"/>
                </a:cubicBezTo>
                <a:cubicBezTo>
                  <a:pt x="56" y="7"/>
                  <a:pt x="56" y="13"/>
                  <a:pt x="57" y="20"/>
                </a:cubicBezTo>
                <a:cubicBezTo>
                  <a:pt x="57" y="20"/>
                  <a:pt x="56" y="20"/>
                  <a:pt x="56" y="20"/>
                </a:cubicBezTo>
                <a:cubicBezTo>
                  <a:pt x="55" y="21"/>
                  <a:pt x="55" y="21"/>
                  <a:pt x="55" y="21"/>
                </a:cubicBezTo>
                <a:cubicBezTo>
                  <a:pt x="55" y="22"/>
                  <a:pt x="55" y="22"/>
                  <a:pt x="55" y="22"/>
                </a:cubicBezTo>
                <a:cubicBezTo>
                  <a:pt x="55" y="24"/>
                  <a:pt x="56" y="26"/>
                  <a:pt x="56" y="27"/>
                </a:cubicBezTo>
                <a:cubicBezTo>
                  <a:pt x="57" y="29"/>
                  <a:pt x="58" y="30"/>
                  <a:pt x="59" y="30"/>
                </a:cubicBezTo>
                <a:cubicBezTo>
                  <a:pt x="60" y="35"/>
                  <a:pt x="62" y="38"/>
                  <a:pt x="64" y="41"/>
                </a:cubicBezTo>
                <a:cubicBezTo>
                  <a:pt x="67" y="43"/>
                  <a:pt x="70" y="45"/>
                  <a:pt x="73" y="45"/>
                </a:cubicBezTo>
                <a:cubicBezTo>
                  <a:pt x="74" y="45"/>
                  <a:pt x="74" y="45"/>
                  <a:pt x="74" y="45"/>
                </a:cubicBezTo>
                <a:cubicBezTo>
                  <a:pt x="74" y="45"/>
                  <a:pt x="74" y="45"/>
                  <a:pt x="74" y="45"/>
                </a:cubicBezTo>
                <a:cubicBezTo>
                  <a:pt x="78" y="44"/>
                  <a:pt x="81" y="43"/>
                  <a:pt x="83" y="40"/>
                </a:cubicBezTo>
                <a:cubicBezTo>
                  <a:pt x="86" y="38"/>
                  <a:pt x="87" y="35"/>
                  <a:pt x="89" y="30"/>
                </a:cubicBezTo>
                <a:cubicBezTo>
                  <a:pt x="90" y="30"/>
                  <a:pt x="90" y="29"/>
                  <a:pt x="91" y="27"/>
                </a:cubicBezTo>
                <a:cubicBezTo>
                  <a:pt x="92" y="26"/>
                  <a:pt x="92" y="24"/>
                  <a:pt x="92" y="22"/>
                </a:cubicBezTo>
                <a:cubicBezTo>
                  <a:pt x="92" y="21"/>
                  <a:pt x="92" y="21"/>
                  <a:pt x="92" y="21"/>
                </a:cubicBezTo>
                <a:cubicBezTo>
                  <a:pt x="91" y="20"/>
                  <a:pt x="91" y="20"/>
                  <a:pt x="91" y="20"/>
                </a:cubicBezTo>
                <a:cubicBezTo>
                  <a:pt x="91" y="20"/>
                  <a:pt x="91" y="20"/>
                  <a:pt x="91" y="20"/>
                </a:cubicBezTo>
                <a:close/>
                <a:moveTo>
                  <a:pt x="59" y="23"/>
                </a:moveTo>
                <a:cubicBezTo>
                  <a:pt x="60" y="23"/>
                  <a:pt x="61" y="23"/>
                  <a:pt x="61" y="23"/>
                </a:cubicBezTo>
                <a:cubicBezTo>
                  <a:pt x="61" y="22"/>
                  <a:pt x="62" y="20"/>
                  <a:pt x="62" y="18"/>
                </a:cubicBezTo>
                <a:cubicBezTo>
                  <a:pt x="66" y="21"/>
                  <a:pt x="72" y="21"/>
                  <a:pt x="78" y="16"/>
                </a:cubicBezTo>
                <a:cubicBezTo>
                  <a:pt x="78" y="16"/>
                  <a:pt x="78" y="16"/>
                  <a:pt x="78" y="16"/>
                </a:cubicBezTo>
                <a:cubicBezTo>
                  <a:pt x="77" y="19"/>
                  <a:pt x="77" y="19"/>
                  <a:pt x="77" y="19"/>
                </a:cubicBezTo>
                <a:cubicBezTo>
                  <a:pt x="78" y="19"/>
                  <a:pt x="78" y="19"/>
                  <a:pt x="78" y="19"/>
                </a:cubicBezTo>
                <a:cubicBezTo>
                  <a:pt x="79" y="18"/>
                  <a:pt x="79" y="18"/>
                  <a:pt x="79" y="18"/>
                </a:cubicBezTo>
                <a:cubicBezTo>
                  <a:pt x="79" y="19"/>
                  <a:pt x="79" y="19"/>
                  <a:pt x="79" y="19"/>
                </a:cubicBezTo>
                <a:cubicBezTo>
                  <a:pt x="80" y="19"/>
                  <a:pt x="80" y="19"/>
                  <a:pt x="80" y="19"/>
                </a:cubicBezTo>
                <a:cubicBezTo>
                  <a:pt x="81" y="17"/>
                  <a:pt x="81" y="17"/>
                  <a:pt x="81" y="17"/>
                </a:cubicBezTo>
                <a:cubicBezTo>
                  <a:pt x="82" y="18"/>
                  <a:pt x="84" y="19"/>
                  <a:pt x="85" y="18"/>
                </a:cubicBezTo>
                <a:cubicBezTo>
                  <a:pt x="85" y="20"/>
                  <a:pt x="86" y="21"/>
                  <a:pt x="86" y="23"/>
                </a:cubicBezTo>
                <a:cubicBezTo>
                  <a:pt x="87" y="23"/>
                  <a:pt x="87" y="23"/>
                  <a:pt x="87" y="23"/>
                </a:cubicBezTo>
                <a:cubicBezTo>
                  <a:pt x="87" y="23"/>
                  <a:pt x="88" y="23"/>
                  <a:pt x="88" y="23"/>
                </a:cubicBezTo>
                <a:cubicBezTo>
                  <a:pt x="88" y="24"/>
                  <a:pt x="88" y="25"/>
                  <a:pt x="88" y="26"/>
                </a:cubicBezTo>
                <a:cubicBezTo>
                  <a:pt x="88" y="27"/>
                  <a:pt x="87" y="27"/>
                  <a:pt x="87" y="28"/>
                </a:cubicBezTo>
                <a:cubicBezTo>
                  <a:pt x="86" y="28"/>
                  <a:pt x="86" y="28"/>
                  <a:pt x="86" y="28"/>
                </a:cubicBezTo>
                <a:cubicBezTo>
                  <a:pt x="86" y="29"/>
                  <a:pt x="86" y="29"/>
                  <a:pt x="86" y="29"/>
                </a:cubicBezTo>
                <a:cubicBezTo>
                  <a:pt x="84" y="33"/>
                  <a:pt x="83" y="36"/>
                  <a:pt x="81" y="38"/>
                </a:cubicBezTo>
                <a:cubicBezTo>
                  <a:pt x="79" y="40"/>
                  <a:pt x="77" y="41"/>
                  <a:pt x="74" y="42"/>
                </a:cubicBezTo>
                <a:cubicBezTo>
                  <a:pt x="71" y="41"/>
                  <a:pt x="69" y="40"/>
                  <a:pt x="67" y="38"/>
                </a:cubicBezTo>
                <a:cubicBezTo>
                  <a:pt x="65" y="36"/>
                  <a:pt x="63" y="33"/>
                  <a:pt x="62" y="29"/>
                </a:cubicBezTo>
                <a:cubicBezTo>
                  <a:pt x="61" y="28"/>
                  <a:pt x="61" y="28"/>
                  <a:pt x="61" y="28"/>
                </a:cubicBezTo>
                <a:cubicBezTo>
                  <a:pt x="61" y="28"/>
                  <a:pt x="61" y="28"/>
                  <a:pt x="61" y="28"/>
                </a:cubicBezTo>
                <a:cubicBezTo>
                  <a:pt x="60" y="27"/>
                  <a:pt x="60" y="27"/>
                  <a:pt x="59" y="26"/>
                </a:cubicBezTo>
                <a:cubicBezTo>
                  <a:pt x="59" y="25"/>
                  <a:pt x="59" y="24"/>
                  <a:pt x="59" y="23"/>
                </a:cubicBezTo>
                <a:close/>
                <a:moveTo>
                  <a:pt x="53" y="45"/>
                </a:moveTo>
                <a:cubicBezTo>
                  <a:pt x="52" y="45"/>
                  <a:pt x="52" y="45"/>
                  <a:pt x="52" y="45"/>
                </a:cubicBezTo>
                <a:cubicBezTo>
                  <a:pt x="52" y="46"/>
                  <a:pt x="52" y="46"/>
                  <a:pt x="52" y="46"/>
                </a:cubicBezTo>
                <a:cubicBezTo>
                  <a:pt x="48" y="49"/>
                  <a:pt x="46" y="54"/>
                  <a:pt x="45" y="59"/>
                </a:cubicBezTo>
                <a:cubicBezTo>
                  <a:pt x="43" y="63"/>
                  <a:pt x="43" y="68"/>
                  <a:pt x="43" y="72"/>
                </a:cubicBezTo>
                <a:cubicBezTo>
                  <a:pt x="43" y="73"/>
                  <a:pt x="43" y="73"/>
                  <a:pt x="43" y="73"/>
                </a:cubicBezTo>
                <a:cubicBezTo>
                  <a:pt x="45" y="73"/>
                  <a:pt x="45" y="73"/>
                  <a:pt x="45" y="73"/>
                </a:cubicBezTo>
                <a:cubicBezTo>
                  <a:pt x="103" y="73"/>
                  <a:pt x="103" y="73"/>
                  <a:pt x="103" y="73"/>
                </a:cubicBezTo>
                <a:cubicBezTo>
                  <a:pt x="104" y="73"/>
                  <a:pt x="104" y="73"/>
                  <a:pt x="104" y="73"/>
                </a:cubicBezTo>
                <a:cubicBezTo>
                  <a:pt x="104" y="72"/>
                  <a:pt x="104" y="72"/>
                  <a:pt x="104" y="72"/>
                </a:cubicBezTo>
                <a:cubicBezTo>
                  <a:pt x="105" y="68"/>
                  <a:pt x="104" y="62"/>
                  <a:pt x="103" y="57"/>
                </a:cubicBezTo>
                <a:cubicBezTo>
                  <a:pt x="101" y="52"/>
                  <a:pt x="99" y="48"/>
                  <a:pt x="96" y="45"/>
                </a:cubicBezTo>
                <a:cubicBezTo>
                  <a:pt x="95" y="45"/>
                  <a:pt x="95" y="45"/>
                  <a:pt x="95" y="45"/>
                </a:cubicBezTo>
                <a:cubicBezTo>
                  <a:pt x="95" y="45"/>
                  <a:pt x="95" y="45"/>
                  <a:pt x="95" y="45"/>
                </a:cubicBezTo>
                <a:cubicBezTo>
                  <a:pt x="86" y="45"/>
                  <a:pt x="86" y="45"/>
                  <a:pt x="86" y="45"/>
                </a:cubicBezTo>
                <a:cubicBezTo>
                  <a:pt x="86" y="49"/>
                  <a:pt x="86" y="49"/>
                  <a:pt x="86" y="49"/>
                </a:cubicBezTo>
                <a:cubicBezTo>
                  <a:pt x="94" y="49"/>
                  <a:pt x="94" y="49"/>
                  <a:pt x="94" y="49"/>
                </a:cubicBezTo>
                <a:cubicBezTo>
                  <a:pt x="96" y="51"/>
                  <a:pt x="98" y="54"/>
                  <a:pt x="99" y="58"/>
                </a:cubicBezTo>
                <a:cubicBezTo>
                  <a:pt x="100" y="62"/>
                  <a:pt x="101" y="66"/>
                  <a:pt x="101" y="70"/>
                </a:cubicBezTo>
                <a:cubicBezTo>
                  <a:pt x="56" y="70"/>
                  <a:pt x="92" y="70"/>
                  <a:pt x="47" y="70"/>
                </a:cubicBezTo>
                <a:cubicBezTo>
                  <a:pt x="47" y="67"/>
                  <a:pt x="47" y="63"/>
                  <a:pt x="48" y="59"/>
                </a:cubicBezTo>
                <a:cubicBezTo>
                  <a:pt x="49" y="55"/>
                  <a:pt x="51" y="52"/>
                  <a:pt x="54" y="49"/>
                </a:cubicBezTo>
                <a:cubicBezTo>
                  <a:pt x="61" y="49"/>
                  <a:pt x="61" y="49"/>
                  <a:pt x="61" y="49"/>
                </a:cubicBezTo>
                <a:cubicBezTo>
                  <a:pt x="61" y="45"/>
                  <a:pt x="61" y="45"/>
                  <a:pt x="61" y="45"/>
                </a:cubicBezTo>
                <a:cubicBezTo>
                  <a:pt x="53" y="45"/>
                  <a:pt x="53" y="45"/>
                  <a:pt x="53" y="45"/>
                </a:cubicBezTo>
                <a:close/>
                <a:moveTo>
                  <a:pt x="35" y="45"/>
                </a:moveTo>
                <a:cubicBezTo>
                  <a:pt x="35" y="45"/>
                  <a:pt x="36" y="45"/>
                  <a:pt x="36" y="45"/>
                </a:cubicBezTo>
                <a:cubicBezTo>
                  <a:pt x="39" y="46"/>
                  <a:pt x="42" y="48"/>
                  <a:pt x="44" y="51"/>
                </a:cubicBezTo>
                <a:cubicBezTo>
                  <a:pt x="42" y="55"/>
                  <a:pt x="41" y="60"/>
                  <a:pt x="40" y="65"/>
                </a:cubicBezTo>
                <a:cubicBezTo>
                  <a:pt x="1" y="65"/>
                  <a:pt x="1" y="65"/>
                  <a:pt x="1" y="65"/>
                </a:cubicBezTo>
                <a:cubicBezTo>
                  <a:pt x="0" y="59"/>
                  <a:pt x="2" y="49"/>
                  <a:pt x="14" y="45"/>
                </a:cubicBezTo>
                <a:cubicBezTo>
                  <a:pt x="18" y="59"/>
                  <a:pt x="18" y="59"/>
                  <a:pt x="18" y="59"/>
                </a:cubicBezTo>
                <a:cubicBezTo>
                  <a:pt x="23" y="60"/>
                  <a:pt x="27" y="59"/>
                  <a:pt x="32" y="59"/>
                </a:cubicBezTo>
                <a:cubicBezTo>
                  <a:pt x="33" y="54"/>
                  <a:pt x="34" y="50"/>
                  <a:pt x="36" y="45"/>
                </a:cubicBezTo>
                <a:cubicBezTo>
                  <a:pt x="35" y="45"/>
                  <a:pt x="35" y="45"/>
                  <a:pt x="35" y="45"/>
                </a:cubicBezTo>
                <a:close/>
                <a:moveTo>
                  <a:pt x="34" y="23"/>
                </a:moveTo>
                <a:cubicBezTo>
                  <a:pt x="30" y="24"/>
                  <a:pt x="23" y="24"/>
                  <a:pt x="16" y="23"/>
                </a:cubicBezTo>
                <a:cubicBezTo>
                  <a:pt x="16" y="24"/>
                  <a:pt x="16" y="25"/>
                  <a:pt x="16" y="27"/>
                </a:cubicBezTo>
                <a:cubicBezTo>
                  <a:pt x="15" y="29"/>
                  <a:pt x="16" y="31"/>
                  <a:pt x="16" y="32"/>
                </a:cubicBezTo>
                <a:cubicBezTo>
                  <a:pt x="17" y="36"/>
                  <a:pt x="20" y="40"/>
                  <a:pt x="25" y="41"/>
                </a:cubicBezTo>
                <a:cubicBezTo>
                  <a:pt x="31" y="39"/>
                  <a:pt x="34" y="35"/>
                  <a:pt x="35" y="31"/>
                </a:cubicBezTo>
                <a:cubicBezTo>
                  <a:pt x="35" y="31"/>
                  <a:pt x="35" y="31"/>
                  <a:pt x="35" y="31"/>
                </a:cubicBezTo>
                <a:cubicBezTo>
                  <a:pt x="35" y="29"/>
                  <a:pt x="35" y="27"/>
                  <a:pt x="35" y="25"/>
                </a:cubicBezTo>
                <a:cubicBezTo>
                  <a:pt x="35" y="24"/>
                  <a:pt x="34" y="24"/>
                  <a:pt x="34" y="23"/>
                </a:cubicBezTo>
                <a:close/>
                <a:moveTo>
                  <a:pt x="125" y="43"/>
                </a:moveTo>
                <a:cubicBezTo>
                  <a:pt x="125" y="45"/>
                  <a:pt x="125" y="45"/>
                  <a:pt x="125" y="45"/>
                </a:cubicBezTo>
                <a:cubicBezTo>
                  <a:pt x="124" y="46"/>
                  <a:pt x="124" y="46"/>
                  <a:pt x="124" y="46"/>
                </a:cubicBezTo>
                <a:cubicBezTo>
                  <a:pt x="125" y="56"/>
                  <a:pt x="125" y="56"/>
                  <a:pt x="125" y="56"/>
                </a:cubicBezTo>
                <a:cubicBezTo>
                  <a:pt x="131" y="43"/>
                  <a:pt x="131" y="43"/>
                  <a:pt x="131" y="43"/>
                </a:cubicBezTo>
                <a:cubicBezTo>
                  <a:pt x="139" y="43"/>
                  <a:pt x="139" y="43"/>
                  <a:pt x="139" y="43"/>
                </a:cubicBezTo>
                <a:cubicBezTo>
                  <a:pt x="144" y="47"/>
                  <a:pt x="147" y="57"/>
                  <a:pt x="146" y="64"/>
                </a:cubicBezTo>
                <a:cubicBezTo>
                  <a:pt x="108" y="64"/>
                  <a:pt x="108" y="64"/>
                  <a:pt x="108" y="64"/>
                </a:cubicBezTo>
                <a:cubicBezTo>
                  <a:pt x="107" y="58"/>
                  <a:pt x="105" y="51"/>
                  <a:pt x="101" y="47"/>
                </a:cubicBezTo>
                <a:cubicBezTo>
                  <a:pt x="102" y="46"/>
                  <a:pt x="103" y="44"/>
                  <a:pt x="104" y="43"/>
                </a:cubicBezTo>
                <a:cubicBezTo>
                  <a:pt x="112" y="43"/>
                  <a:pt x="112" y="43"/>
                  <a:pt x="112" y="43"/>
                </a:cubicBezTo>
                <a:cubicBezTo>
                  <a:pt x="120" y="56"/>
                  <a:pt x="120" y="56"/>
                  <a:pt x="120" y="56"/>
                </a:cubicBezTo>
                <a:cubicBezTo>
                  <a:pt x="121" y="46"/>
                  <a:pt x="121" y="46"/>
                  <a:pt x="121" y="46"/>
                </a:cubicBezTo>
                <a:cubicBezTo>
                  <a:pt x="120" y="45"/>
                  <a:pt x="120" y="45"/>
                  <a:pt x="120" y="45"/>
                </a:cubicBezTo>
                <a:cubicBezTo>
                  <a:pt x="120" y="43"/>
                  <a:pt x="120" y="43"/>
                  <a:pt x="120" y="43"/>
                </a:cubicBezTo>
                <a:cubicBezTo>
                  <a:pt x="122" y="43"/>
                  <a:pt x="123" y="43"/>
                  <a:pt x="125" y="43"/>
                </a:cubicBezTo>
                <a:close/>
                <a:moveTo>
                  <a:pt x="131" y="19"/>
                </a:moveTo>
                <a:cubicBezTo>
                  <a:pt x="128" y="20"/>
                  <a:pt x="122" y="20"/>
                  <a:pt x="118" y="18"/>
                </a:cubicBezTo>
                <a:cubicBezTo>
                  <a:pt x="117" y="17"/>
                  <a:pt x="115" y="19"/>
                  <a:pt x="113" y="19"/>
                </a:cubicBezTo>
                <a:cubicBezTo>
                  <a:pt x="112" y="20"/>
                  <a:pt x="112" y="21"/>
                  <a:pt x="111" y="23"/>
                </a:cubicBezTo>
                <a:cubicBezTo>
                  <a:pt x="111" y="24"/>
                  <a:pt x="111" y="24"/>
                  <a:pt x="111" y="24"/>
                </a:cubicBezTo>
                <a:cubicBezTo>
                  <a:pt x="110" y="24"/>
                  <a:pt x="110" y="24"/>
                  <a:pt x="110" y="24"/>
                </a:cubicBezTo>
                <a:cubicBezTo>
                  <a:pt x="110" y="24"/>
                  <a:pt x="110" y="24"/>
                  <a:pt x="109" y="24"/>
                </a:cubicBezTo>
                <a:cubicBezTo>
                  <a:pt x="109" y="24"/>
                  <a:pt x="109" y="24"/>
                  <a:pt x="109" y="24"/>
                </a:cubicBezTo>
                <a:cubicBezTo>
                  <a:pt x="109" y="25"/>
                  <a:pt x="109" y="26"/>
                  <a:pt x="110" y="27"/>
                </a:cubicBezTo>
                <a:cubicBezTo>
                  <a:pt x="110" y="28"/>
                  <a:pt x="110" y="28"/>
                  <a:pt x="111" y="28"/>
                </a:cubicBezTo>
                <a:cubicBezTo>
                  <a:pt x="111" y="28"/>
                  <a:pt x="111" y="28"/>
                  <a:pt x="111" y="28"/>
                </a:cubicBezTo>
                <a:cubicBezTo>
                  <a:pt x="112" y="29"/>
                  <a:pt x="112" y="29"/>
                  <a:pt x="112" y="29"/>
                </a:cubicBezTo>
                <a:cubicBezTo>
                  <a:pt x="112" y="31"/>
                  <a:pt x="113" y="33"/>
                  <a:pt x="114" y="34"/>
                </a:cubicBezTo>
                <a:cubicBezTo>
                  <a:pt x="114" y="36"/>
                  <a:pt x="115" y="37"/>
                  <a:pt x="117" y="38"/>
                </a:cubicBezTo>
                <a:cubicBezTo>
                  <a:pt x="117" y="38"/>
                  <a:pt x="119" y="38"/>
                  <a:pt x="121" y="38"/>
                </a:cubicBezTo>
                <a:cubicBezTo>
                  <a:pt x="123" y="38"/>
                  <a:pt x="126" y="38"/>
                  <a:pt x="126" y="38"/>
                </a:cubicBezTo>
                <a:cubicBezTo>
                  <a:pt x="128" y="37"/>
                  <a:pt x="129" y="36"/>
                  <a:pt x="130" y="35"/>
                </a:cubicBezTo>
                <a:cubicBezTo>
                  <a:pt x="131" y="33"/>
                  <a:pt x="131" y="31"/>
                  <a:pt x="132" y="29"/>
                </a:cubicBezTo>
                <a:cubicBezTo>
                  <a:pt x="132" y="28"/>
                  <a:pt x="132" y="28"/>
                  <a:pt x="132" y="28"/>
                </a:cubicBezTo>
                <a:cubicBezTo>
                  <a:pt x="133" y="28"/>
                  <a:pt x="133" y="28"/>
                  <a:pt x="133" y="28"/>
                </a:cubicBezTo>
                <a:cubicBezTo>
                  <a:pt x="133" y="28"/>
                  <a:pt x="134" y="27"/>
                  <a:pt x="134" y="27"/>
                </a:cubicBezTo>
                <a:cubicBezTo>
                  <a:pt x="134" y="26"/>
                  <a:pt x="134" y="25"/>
                  <a:pt x="134" y="24"/>
                </a:cubicBezTo>
                <a:cubicBezTo>
                  <a:pt x="134" y="24"/>
                  <a:pt x="134" y="24"/>
                  <a:pt x="134" y="24"/>
                </a:cubicBezTo>
                <a:cubicBezTo>
                  <a:pt x="134" y="24"/>
                  <a:pt x="134" y="24"/>
                  <a:pt x="134" y="24"/>
                </a:cubicBezTo>
                <a:cubicBezTo>
                  <a:pt x="132" y="24"/>
                  <a:pt x="132" y="24"/>
                  <a:pt x="132" y="24"/>
                </a:cubicBezTo>
                <a:cubicBezTo>
                  <a:pt x="132" y="23"/>
                  <a:pt x="132" y="23"/>
                  <a:pt x="132" y="23"/>
                </a:cubicBezTo>
                <a:cubicBezTo>
                  <a:pt x="132" y="21"/>
                  <a:pt x="132" y="20"/>
                  <a:pt x="131" y="19"/>
                </a:cubicBezTo>
                <a:close/>
              </a:path>
            </a:pathLst>
          </a:custGeom>
          <a:solidFill>
            <a:schemeClr val="bg1"/>
          </a:solidFill>
          <a:ln>
            <a:noFill/>
          </a:ln>
        </p:spPr>
        <p:txBody>
          <a:bodyPr vert="horz" wrap="square" lIns="91419" tIns="45709" rIns="91419" bIns="45709" numCol="1" anchor="t" anchorCtr="0" compatLnSpc="1"/>
          <a:lstStyle/>
          <a:p>
            <a:pPr defTabSz="914400"/>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1" name="稻壳儿原创设计师【幻雨工作室】_8"/>
          <p:cNvSpPr/>
          <p:nvPr/>
        </p:nvSpPr>
        <p:spPr>
          <a:xfrm>
            <a:off x="1691695" y="2606563"/>
            <a:ext cx="2189574" cy="400110"/>
          </a:xfrm>
          <a:prstGeom prst="rect">
            <a:avLst/>
          </a:prstGeom>
        </p:spPr>
        <p:txBody>
          <a:bodyPr wrap="none">
            <a:spAutoFit/>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Project Planning</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2" name="稻壳儿原创设计师【幻雨工作室】_9"/>
          <p:cNvSpPr>
            <a:spLocks noEditPoints="1"/>
          </p:cNvSpPr>
          <p:nvPr/>
        </p:nvSpPr>
        <p:spPr bwMode="auto">
          <a:xfrm>
            <a:off x="9018527" y="3308704"/>
            <a:ext cx="744845" cy="738278"/>
          </a:xfrm>
          <a:custGeom>
            <a:avLst/>
            <a:gdLst>
              <a:gd name="T0" fmla="*/ 0 w 92"/>
              <a:gd name="T1" fmla="*/ 46 h 91"/>
              <a:gd name="T2" fmla="*/ 92 w 92"/>
              <a:gd name="T3" fmla="*/ 46 h 91"/>
              <a:gd name="T4" fmla="*/ 38 w 92"/>
              <a:gd name="T5" fmla="*/ 87 h 91"/>
              <a:gd name="T6" fmla="*/ 44 w 92"/>
              <a:gd name="T7" fmla="*/ 70 h 91"/>
              <a:gd name="T8" fmla="*/ 38 w 92"/>
              <a:gd name="T9" fmla="*/ 87 h 91"/>
              <a:gd name="T10" fmla="*/ 21 w 92"/>
              <a:gd name="T11" fmla="*/ 47 h 91"/>
              <a:gd name="T12" fmla="*/ 9 w 92"/>
              <a:gd name="T13" fmla="*/ 66 h 91"/>
              <a:gd name="T14" fmla="*/ 48 w 92"/>
              <a:gd name="T15" fmla="*/ 22 h 91"/>
              <a:gd name="T16" fmla="*/ 53 w 92"/>
              <a:gd name="T17" fmla="*/ 4 h 91"/>
              <a:gd name="T18" fmla="*/ 48 w 92"/>
              <a:gd name="T19" fmla="*/ 22 h 91"/>
              <a:gd name="T20" fmla="*/ 67 w 92"/>
              <a:gd name="T21" fmla="*/ 44 h 91"/>
              <a:gd name="T22" fmla="*/ 48 w 92"/>
              <a:gd name="T23" fmla="*/ 25 h 91"/>
              <a:gd name="T24" fmla="*/ 44 w 92"/>
              <a:gd name="T25" fmla="*/ 22 h 91"/>
              <a:gd name="T26" fmla="*/ 38 w 92"/>
              <a:gd name="T27" fmla="*/ 4 h 91"/>
              <a:gd name="T28" fmla="*/ 44 w 92"/>
              <a:gd name="T29" fmla="*/ 22 h 91"/>
              <a:gd name="T30" fmla="*/ 44 w 92"/>
              <a:gd name="T31" fmla="*/ 44 h 91"/>
              <a:gd name="T32" fmla="*/ 27 w 92"/>
              <a:gd name="T33" fmla="*/ 25 h 91"/>
              <a:gd name="T34" fmla="*/ 21 w 92"/>
              <a:gd name="T35" fmla="*/ 44 h 91"/>
              <a:gd name="T36" fmla="*/ 9 w 92"/>
              <a:gd name="T37" fmla="*/ 25 h 91"/>
              <a:gd name="T38" fmla="*/ 21 w 92"/>
              <a:gd name="T39" fmla="*/ 44 h 91"/>
              <a:gd name="T40" fmla="*/ 44 w 92"/>
              <a:gd name="T41" fmla="*/ 47 h 91"/>
              <a:gd name="T42" fmla="*/ 27 w 92"/>
              <a:gd name="T43" fmla="*/ 66 h 91"/>
              <a:gd name="T44" fmla="*/ 48 w 92"/>
              <a:gd name="T45" fmla="*/ 70 h 91"/>
              <a:gd name="T46" fmla="*/ 53 w 92"/>
              <a:gd name="T47" fmla="*/ 88 h 91"/>
              <a:gd name="T48" fmla="*/ 48 w 92"/>
              <a:gd name="T49" fmla="*/ 70 h 91"/>
              <a:gd name="T50" fmla="*/ 48 w 92"/>
              <a:gd name="T51" fmla="*/ 47 h 91"/>
              <a:gd name="T52" fmla="*/ 64 w 92"/>
              <a:gd name="T53" fmla="*/ 66 h 91"/>
              <a:gd name="T54" fmla="*/ 70 w 92"/>
              <a:gd name="T55" fmla="*/ 47 h 91"/>
              <a:gd name="T56" fmla="*/ 83 w 92"/>
              <a:gd name="T57" fmla="*/ 67 h 91"/>
              <a:gd name="T58" fmla="*/ 67 w 92"/>
              <a:gd name="T59" fmla="*/ 66 h 91"/>
              <a:gd name="T60" fmla="*/ 70 w 92"/>
              <a:gd name="T61" fmla="*/ 44 h 91"/>
              <a:gd name="T62" fmla="*/ 83 w 92"/>
              <a:gd name="T63" fmla="*/ 25 h 91"/>
              <a:gd name="T64" fmla="*/ 70 w 92"/>
              <a:gd name="T65" fmla="*/ 44 h 91"/>
              <a:gd name="T66" fmla="*/ 66 w 92"/>
              <a:gd name="T67" fmla="*/ 22 h 91"/>
              <a:gd name="T68" fmla="*/ 76 w 92"/>
              <a:gd name="T69" fmla="*/ 16 h 91"/>
              <a:gd name="T70" fmla="*/ 16 w 92"/>
              <a:gd name="T71" fmla="*/ 16 h 91"/>
              <a:gd name="T72" fmla="*/ 25 w 92"/>
              <a:gd name="T73" fmla="*/ 22 h 91"/>
              <a:gd name="T74" fmla="*/ 16 w 92"/>
              <a:gd name="T75" fmla="*/ 16 h 91"/>
              <a:gd name="T76" fmla="*/ 25 w 92"/>
              <a:gd name="T77" fmla="*/ 70 h 91"/>
              <a:gd name="T78" fmla="*/ 16 w 92"/>
              <a:gd name="T79" fmla="*/ 76 h 91"/>
              <a:gd name="T80" fmla="*/ 76 w 92"/>
              <a:gd name="T81" fmla="*/ 76 h 91"/>
              <a:gd name="T82" fmla="*/ 66 w 92"/>
              <a:gd name="T83" fmla="*/ 70 h 91"/>
              <a:gd name="T84" fmla="*/ 76 w 92"/>
              <a:gd name="T8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2" h="91">
                <a:moveTo>
                  <a:pt x="46" y="0"/>
                </a:moveTo>
                <a:cubicBezTo>
                  <a:pt x="21" y="0"/>
                  <a:pt x="0" y="20"/>
                  <a:pt x="0" y="46"/>
                </a:cubicBezTo>
                <a:cubicBezTo>
                  <a:pt x="0" y="71"/>
                  <a:pt x="21" y="91"/>
                  <a:pt x="46" y="91"/>
                </a:cubicBezTo>
                <a:cubicBezTo>
                  <a:pt x="71" y="91"/>
                  <a:pt x="92" y="71"/>
                  <a:pt x="92" y="46"/>
                </a:cubicBezTo>
                <a:cubicBezTo>
                  <a:pt x="92" y="20"/>
                  <a:pt x="71" y="0"/>
                  <a:pt x="46" y="0"/>
                </a:cubicBezTo>
                <a:close/>
                <a:moveTo>
                  <a:pt x="38" y="87"/>
                </a:moveTo>
                <a:cubicBezTo>
                  <a:pt x="34" y="82"/>
                  <a:pt x="31" y="76"/>
                  <a:pt x="28" y="70"/>
                </a:cubicBezTo>
                <a:cubicBezTo>
                  <a:pt x="44" y="70"/>
                  <a:pt x="44" y="70"/>
                  <a:pt x="44" y="70"/>
                </a:cubicBezTo>
                <a:cubicBezTo>
                  <a:pt x="44" y="88"/>
                  <a:pt x="44" y="88"/>
                  <a:pt x="44" y="88"/>
                </a:cubicBezTo>
                <a:cubicBezTo>
                  <a:pt x="42" y="88"/>
                  <a:pt x="40" y="88"/>
                  <a:pt x="38" y="87"/>
                </a:cubicBezTo>
                <a:close/>
                <a:moveTo>
                  <a:pt x="3" y="47"/>
                </a:moveTo>
                <a:cubicBezTo>
                  <a:pt x="21" y="47"/>
                  <a:pt x="21" y="47"/>
                  <a:pt x="21" y="47"/>
                </a:cubicBezTo>
                <a:cubicBezTo>
                  <a:pt x="21" y="54"/>
                  <a:pt x="22" y="60"/>
                  <a:pt x="24" y="66"/>
                </a:cubicBezTo>
                <a:cubicBezTo>
                  <a:pt x="9" y="66"/>
                  <a:pt x="9" y="66"/>
                  <a:pt x="9" y="66"/>
                </a:cubicBezTo>
                <a:cubicBezTo>
                  <a:pt x="6" y="61"/>
                  <a:pt x="4" y="54"/>
                  <a:pt x="3" y="47"/>
                </a:cubicBezTo>
                <a:close/>
                <a:moveTo>
                  <a:pt x="48" y="22"/>
                </a:moveTo>
                <a:cubicBezTo>
                  <a:pt x="48" y="3"/>
                  <a:pt x="48" y="3"/>
                  <a:pt x="48" y="3"/>
                </a:cubicBezTo>
                <a:cubicBezTo>
                  <a:pt x="49" y="3"/>
                  <a:pt x="51" y="3"/>
                  <a:pt x="53" y="4"/>
                </a:cubicBezTo>
                <a:cubicBezTo>
                  <a:pt x="57" y="9"/>
                  <a:pt x="60" y="15"/>
                  <a:pt x="63" y="22"/>
                </a:cubicBezTo>
                <a:lnTo>
                  <a:pt x="48" y="22"/>
                </a:lnTo>
                <a:close/>
                <a:moveTo>
                  <a:pt x="64" y="25"/>
                </a:moveTo>
                <a:cubicBezTo>
                  <a:pt x="66" y="31"/>
                  <a:pt x="67" y="37"/>
                  <a:pt x="67" y="44"/>
                </a:cubicBezTo>
                <a:cubicBezTo>
                  <a:pt x="48" y="44"/>
                  <a:pt x="48" y="44"/>
                  <a:pt x="48" y="44"/>
                </a:cubicBezTo>
                <a:cubicBezTo>
                  <a:pt x="48" y="25"/>
                  <a:pt x="48" y="25"/>
                  <a:pt x="48" y="25"/>
                </a:cubicBezTo>
                <a:lnTo>
                  <a:pt x="64" y="25"/>
                </a:lnTo>
                <a:close/>
                <a:moveTo>
                  <a:pt x="44" y="22"/>
                </a:moveTo>
                <a:cubicBezTo>
                  <a:pt x="28" y="22"/>
                  <a:pt x="28" y="22"/>
                  <a:pt x="28" y="22"/>
                </a:cubicBezTo>
                <a:cubicBezTo>
                  <a:pt x="31" y="15"/>
                  <a:pt x="34" y="9"/>
                  <a:pt x="38" y="4"/>
                </a:cubicBezTo>
                <a:cubicBezTo>
                  <a:pt x="40" y="3"/>
                  <a:pt x="42" y="3"/>
                  <a:pt x="44" y="3"/>
                </a:cubicBezTo>
                <a:lnTo>
                  <a:pt x="44" y="22"/>
                </a:lnTo>
                <a:close/>
                <a:moveTo>
                  <a:pt x="44" y="25"/>
                </a:moveTo>
                <a:cubicBezTo>
                  <a:pt x="44" y="44"/>
                  <a:pt x="44" y="44"/>
                  <a:pt x="44" y="44"/>
                </a:cubicBezTo>
                <a:cubicBezTo>
                  <a:pt x="24" y="44"/>
                  <a:pt x="24" y="44"/>
                  <a:pt x="24" y="44"/>
                </a:cubicBezTo>
                <a:cubicBezTo>
                  <a:pt x="24" y="37"/>
                  <a:pt x="25" y="31"/>
                  <a:pt x="27" y="25"/>
                </a:cubicBezTo>
                <a:lnTo>
                  <a:pt x="44" y="25"/>
                </a:lnTo>
                <a:close/>
                <a:moveTo>
                  <a:pt x="21" y="44"/>
                </a:moveTo>
                <a:cubicBezTo>
                  <a:pt x="3" y="44"/>
                  <a:pt x="3" y="44"/>
                  <a:pt x="3" y="44"/>
                </a:cubicBezTo>
                <a:cubicBezTo>
                  <a:pt x="4" y="37"/>
                  <a:pt x="6" y="31"/>
                  <a:pt x="9" y="25"/>
                </a:cubicBezTo>
                <a:cubicBezTo>
                  <a:pt x="24" y="25"/>
                  <a:pt x="24" y="25"/>
                  <a:pt x="24" y="25"/>
                </a:cubicBezTo>
                <a:cubicBezTo>
                  <a:pt x="22" y="31"/>
                  <a:pt x="21" y="37"/>
                  <a:pt x="21" y="44"/>
                </a:cubicBezTo>
                <a:close/>
                <a:moveTo>
                  <a:pt x="24" y="47"/>
                </a:moveTo>
                <a:cubicBezTo>
                  <a:pt x="44" y="47"/>
                  <a:pt x="44" y="47"/>
                  <a:pt x="44" y="47"/>
                </a:cubicBezTo>
                <a:cubicBezTo>
                  <a:pt x="44" y="66"/>
                  <a:pt x="44" y="66"/>
                  <a:pt x="44" y="66"/>
                </a:cubicBezTo>
                <a:cubicBezTo>
                  <a:pt x="27" y="66"/>
                  <a:pt x="27" y="66"/>
                  <a:pt x="27" y="66"/>
                </a:cubicBezTo>
                <a:cubicBezTo>
                  <a:pt x="25" y="60"/>
                  <a:pt x="24" y="54"/>
                  <a:pt x="24" y="47"/>
                </a:cubicBezTo>
                <a:close/>
                <a:moveTo>
                  <a:pt x="48" y="70"/>
                </a:moveTo>
                <a:cubicBezTo>
                  <a:pt x="63" y="70"/>
                  <a:pt x="63" y="70"/>
                  <a:pt x="63" y="70"/>
                </a:cubicBezTo>
                <a:cubicBezTo>
                  <a:pt x="60" y="76"/>
                  <a:pt x="57" y="82"/>
                  <a:pt x="53" y="88"/>
                </a:cubicBezTo>
                <a:cubicBezTo>
                  <a:pt x="51" y="88"/>
                  <a:pt x="49" y="88"/>
                  <a:pt x="48" y="88"/>
                </a:cubicBezTo>
                <a:lnTo>
                  <a:pt x="48" y="70"/>
                </a:lnTo>
                <a:close/>
                <a:moveTo>
                  <a:pt x="48" y="66"/>
                </a:moveTo>
                <a:cubicBezTo>
                  <a:pt x="48" y="47"/>
                  <a:pt x="48" y="47"/>
                  <a:pt x="48" y="47"/>
                </a:cubicBezTo>
                <a:cubicBezTo>
                  <a:pt x="67" y="47"/>
                  <a:pt x="67" y="47"/>
                  <a:pt x="67" y="47"/>
                </a:cubicBezTo>
                <a:cubicBezTo>
                  <a:pt x="67" y="54"/>
                  <a:pt x="66" y="60"/>
                  <a:pt x="64" y="66"/>
                </a:cubicBezTo>
                <a:lnTo>
                  <a:pt x="48" y="66"/>
                </a:lnTo>
                <a:close/>
                <a:moveTo>
                  <a:pt x="70" y="47"/>
                </a:moveTo>
                <a:cubicBezTo>
                  <a:pt x="89" y="47"/>
                  <a:pt x="89" y="47"/>
                  <a:pt x="89" y="47"/>
                </a:cubicBezTo>
                <a:cubicBezTo>
                  <a:pt x="88" y="54"/>
                  <a:pt x="86" y="61"/>
                  <a:pt x="83" y="67"/>
                </a:cubicBezTo>
                <a:cubicBezTo>
                  <a:pt x="83" y="66"/>
                  <a:pt x="83" y="66"/>
                  <a:pt x="83" y="66"/>
                </a:cubicBezTo>
                <a:cubicBezTo>
                  <a:pt x="67" y="66"/>
                  <a:pt x="67" y="66"/>
                  <a:pt x="67" y="66"/>
                </a:cubicBezTo>
                <a:cubicBezTo>
                  <a:pt x="69" y="60"/>
                  <a:pt x="70" y="54"/>
                  <a:pt x="70" y="47"/>
                </a:cubicBezTo>
                <a:close/>
                <a:moveTo>
                  <a:pt x="70" y="44"/>
                </a:moveTo>
                <a:cubicBezTo>
                  <a:pt x="70" y="37"/>
                  <a:pt x="69" y="31"/>
                  <a:pt x="67" y="25"/>
                </a:cubicBezTo>
                <a:cubicBezTo>
                  <a:pt x="83" y="25"/>
                  <a:pt x="83" y="25"/>
                  <a:pt x="83" y="25"/>
                </a:cubicBezTo>
                <a:cubicBezTo>
                  <a:pt x="86" y="31"/>
                  <a:pt x="88" y="37"/>
                  <a:pt x="89" y="44"/>
                </a:cubicBezTo>
                <a:lnTo>
                  <a:pt x="70" y="44"/>
                </a:lnTo>
                <a:close/>
                <a:moveTo>
                  <a:pt x="81" y="22"/>
                </a:moveTo>
                <a:cubicBezTo>
                  <a:pt x="66" y="22"/>
                  <a:pt x="66" y="22"/>
                  <a:pt x="66" y="22"/>
                </a:cubicBezTo>
                <a:cubicBezTo>
                  <a:pt x="64" y="15"/>
                  <a:pt x="61" y="10"/>
                  <a:pt x="58" y="5"/>
                </a:cubicBezTo>
                <a:cubicBezTo>
                  <a:pt x="65" y="7"/>
                  <a:pt x="71" y="10"/>
                  <a:pt x="76" y="16"/>
                </a:cubicBezTo>
                <a:cubicBezTo>
                  <a:pt x="78" y="17"/>
                  <a:pt x="80" y="19"/>
                  <a:pt x="81" y="22"/>
                </a:cubicBezTo>
                <a:close/>
                <a:moveTo>
                  <a:pt x="16" y="16"/>
                </a:moveTo>
                <a:cubicBezTo>
                  <a:pt x="21" y="11"/>
                  <a:pt x="27" y="7"/>
                  <a:pt x="33" y="5"/>
                </a:cubicBezTo>
                <a:cubicBezTo>
                  <a:pt x="30" y="10"/>
                  <a:pt x="27" y="16"/>
                  <a:pt x="25" y="22"/>
                </a:cubicBezTo>
                <a:cubicBezTo>
                  <a:pt x="11" y="22"/>
                  <a:pt x="11" y="22"/>
                  <a:pt x="11" y="22"/>
                </a:cubicBezTo>
                <a:cubicBezTo>
                  <a:pt x="12" y="19"/>
                  <a:pt x="14" y="17"/>
                  <a:pt x="16" y="16"/>
                </a:cubicBezTo>
                <a:close/>
                <a:moveTo>
                  <a:pt x="11" y="70"/>
                </a:moveTo>
                <a:cubicBezTo>
                  <a:pt x="25" y="70"/>
                  <a:pt x="25" y="70"/>
                  <a:pt x="25" y="70"/>
                </a:cubicBezTo>
                <a:cubicBezTo>
                  <a:pt x="27" y="76"/>
                  <a:pt x="30" y="81"/>
                  <a:pt x="33" y="86"/>
                </a:cubicBezTo>
                <a:cubicBezTo>
                  <a:pt x="27" y="84"/>
                  <a:pt x="21" y="81"/>
                  <a:pt x="16" y="76"/>
                </a:cubicBezTo>
                <a:cubicBezTo>
                  <a:pt x="14" y="74"/>
                  <a:pt x="12" y="72"/>
                  <a:pt x="11" y="70"/>
                </a:cubicBezTo>
                <a:close/>
                <a:moveTo>
                  <a:pt x="76" y="76"/>
                </a:moveTo>
                <a:cubicBezTo>
                  <a:pt x="71" y="81"/>
                  <a:pt x="65" y="85"/>
                  <a:pt x="58" y="87"/>
                </a:cubicBezTo>
                <a:cubicBezTo>
                  <a:pt x="61" y="82"/>
                  <a:pt x="64" y="76"/>
                  <a:pt x="66" y="70"/>
                </a:cubicBezTo>
                <a:cubicBezTo>
                  <a:pt x="81" y="70"/>
                  <a:pt x="81" y="70"/>
                  <a:pt x="81" y="70"/>
                </a:cubicBezTo>
                <a:cubicBezTo>
                  <a:pt x="80" y="72"/>
                  <a:pt x="78" y="74"/>
                  <a:pt x="76" y="76"/>
                </a:cubicBezTo>
                <a:close/>
              </a:path>
            </a:pathLst>
          </a:custGeom>
          <a:solidFill>
            <a:schemeClr val="bg1"/>
          </a:solidFill>
          <a:ln>
            <a:noFill/>
          </a:ln>
        </p:spPr>
        <p:txBody>
          <a:bodyPr vert="horz" wrap="square" lIns="91419" tIns="45709" rIns="91419" bIns="45709" numCol="1" anchor="t" anchorCtr="0" compatLnSpc="1"/>
          <a:lstStyle/>
          <a:p>
            <a:pPr defTabSz="914400"/>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3" name="稻壳儿原创设计师【幻雨工作室】_10"/>
          <p:cNvSpPr/>
          <p:nvPr/>
        </p:nvSpPr>
        <p:spPr>
          <a:xfrm>
            <a:off x="8296161" y="2606563"/>
            <a:ext cx="2189574" cy="400110"/>
          </a:xfrm>
          <a:prstGeom prst="rect">
            <a:avLst/>
          </a:prstGeom>
        </p:spPr>
        <p:txBody>
          <a:bodyPr wrap="none">
            <a:spAutoFit/>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Project Planning</a:t>
            </a:r>
            <a:endParaRPr lang="zh-CN" altLang="en-US" sz="2000" dirty="0">
              <a:solidFill>
                <a:schemeClr val="bg1"/>
              </a:solidFill>
              <a:latin typeface="微软雅黑" panose="020B0503020204020204" pitchFamily="34" charset="-122"/>
              <a:ea typeface="微软雅黑" panose="020B0503020204020204" pitchFamily="34" charset="-122"/>
            </a:endParaRPr>
          </a:p>
        </p:txBody>
      </p:sp>
      <p:cxnSp>
        <p:nvCxnSpPr>
          <p:cNvPr id="119" name="直接连接符 118"/>
          <p:cNvCxnSpPr/>
          <p:nvPr>
            <p:custDataLst>
              <p:tags r:id="rId1"/>
            </p:custDataLst>
          </p:nvPr>
        </p:nvCxnSpPr>
        <p:spPr>
          <a:xfrm flipH="1">
            <a:off x="2742669" y="3690178"/>
            <a:ext cx="3094870" cy="0"/>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cxnSp>
        <p:nvCxnSpPr>
          <p:cNvPr id="120" name="直接连接符 119"/>
          <p:cNvCxnSpPr/>
          <p:nvPr>
            <p:custDataLst>
              <p:tags r:id="rId2"/>
            </p:custDataLst>
          </p:nvPr>
        </p:nvCxnSpPr>
        <p:spPr>
          <a:xfrm flipH="1">
            <a:off x="6353192" y="3690178"/>
            <a:ext cx="3094870" cy="0"/>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cxnSp>
        <p:nvCxnSpPr>
          <p:cNvPr id="121" name="直接连接符 120"/>
          <p:cNvCxnSpPr/>
          <p:nvPr>
            <p:custDataLst>
              <p:tags r:id="rId3"/>
            </p:custDataLst>
          </p:nvPr>
        </p:nvCxnSpPr>
        <p:spPr>
          <a:xfrm flipH="1">
            <a:off x="-635" y="3690178"/>
            <a:ext cx="2227651" cy="0"/>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cxnSp>
        <p:nvCxnSpPr>
          <p:cNvPr id="122" name="直接连接符 121"/>
          <p:cNvCxnSpPr/>
          <p:nvPr>
            <p:custDataLst>
              <p:tags r:id="rId4"/>
            </p:custDataLst>
          </p:nvPr>
        </p:nvCxnSpPr>
        <p:spPr>
          <a:xfrm flipH="1">
            <a:off x="10002196" y="3690178"/>
            <a:ext cx="2189169" cy="0"/>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cxnSp>
        <p:nvCxnSpPr>
          <p:cNvPr id="123" name="直接连接符 122"/>
          <p:cNvCxnSpPr/>
          <p:nvPr>
            <p:custDataLst>
              <p:tags r:id="rId5"/>
            </p:custDataLst>
          </p:nvPr>
        </p:nvCxnSpPr>
        <p:spPr>
          <a:xfrm>
            <a:off x="2485132" y="3579140"/>
            <a:ext cx="0" cy="642872"/>
          </a:xfrm>
          <a:prstGeom prst="line">
            <a:avLst/>
          </a:prstGeom>
          <a:ln w="50800" cap="rnd">
            <a:solidFill>
              <a:srgbClr val="404B69">
                <a:lumMod val="60000"/>
                <a:lumOff val="40000"/>
              </a:srgbClr>
            </a:solidFill>
            <a:prstDash val="solid"/>
          </a:ln>
        </p:spPr>
        <p:style>
          <a:lnRef idx="1">
            <a:srgbClr val="283149"/>
          </a:lnRef>
          <a:fillRef idx="0">
            <a:srgbClr val="283149"/>
          </a:fillRef>
          <a:effectRef idx="0">
            <a:srgbClr val="283149"/>
          </a:effectRef>
          <a:fontRef idx="minor">
            <a:srgbClr val="262626"/>
          </a:fontRef>
        </p:style>
      </p:cxnSp>
      <p:sp>
        <p:nvSpPr>
          <p:cNvPr id="124" name="矩形: 圆角 52"/>
          <p:cNvSpPr/>
          <p:nvPr>
            <p:custDataLst>
              <p:tags r:id="rId6"/>
            </p:custDataLst>
          </p:nvPr>
        </p:nvSpPr>
        <p:spPr>
          <a:xfrm>
            <a:off x="1700302" y="4130565"/>
            <a:ext cx="1569660" cy="399386"/>
          </a:xfrm>
          <a:prstGeom prst="roundRect">
            <a:avLst>
              <a:gd name="adj" fmla="val 50000"/>
            </a:avLst>
          </a:prstGeom>
          <a:solidFill>
            <a:srgbClr val="404B69">
              <a:lumMod val="60000"/>
              <a:lumOff val="40000"/>
            </a:srgbClr>
          </a:solidFill>
          <a:ln w="25400">
            <a:noFill/>
          </a:ln>
        </p:spPr>
        <p:style>
          <a:lnRef idx="2">
            <a:srgbClr val="283149">
              <a:shade val="50000"/>
            </a:srgbClr>
          </a:lnRef>
          <a:fillRef idx="1">
            <a:srgbClr val="283149"/>
          </a:fillRef>
          <a:effectRef idx="0">
            <a:srgbClr val="283149"/>
          </a:effectRef>
          <a:fontRef idx="minor">
            <a:srgbClr val="FCFCFC"/>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5" name="文本框 58"/>
          <p:cNvSpPr txBox="1"/>
          <p:nvPr>
            <p:custDataLst>
              <p:tags r:id="rId7"/>
            </p:custDataLst>
          </p:nvPr>
        </p:nvSpPr>
        <p:spPr>
          <a:xfrm>
            <a:off x="1835809" y="4099426"/>
            <a:ext cx="1298753" cy="461665"/>
          </a:xfrm>
          <a:prstGeom prst="rect">
            <a:avLst/>
          </a:prstGeom>
          <a:noFill/>
        </p:spPr>
        <p:txBody>
          <a:bodyPr wrap="square" rtlCol="0">
            <a:normAutofit fontScale="92500" lnSpcReduction="10000"/>
          </a:bodyPr>
          <a:lstStyle>
            <a:defPPr>
              <a:defRPr lang="zh-CN"/>
            </a:defPPr>
            <a:lvl1pPr marL="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1pPr>
            <a:lvl2pPr marL="4572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2pPr>
            <a:lvl3pPr marL="9144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3pPr>
            <a:lvl4pPr marL="13716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4pPr>
            <a:lvl5pPr marL="18288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5pPr>
            <a:lvl6pPr marL="22860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6pPr>
            <a:lvl7pPr marL="27432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7pPr>
            <a:lvl8pPr marL="32004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8pPr>
            <a:lvl9pPr marL="36576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9pPr>
          </a:lstStyle>
          <a:p>
            <a:pPr>
              <a:lnSpc>
                <a:spcPct val="120000"/>
              </a:lnSpc>
            </a:pPr>
            <a:r>
              <a:rPr lang="en-US" altLang="zh-CN" sz="2400" b="1">
                <a:solidFill>
                  <a:srgbClr val="FCFCFC"/>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2023/01</a:t>
            </a:r>
            <a:endParaRPr lang="en-US" altLang="zh-CN" sz="2400" b="1">
              <a:solidFill>
                <a:srgbClr val="FCFCFC"/>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pic>
        <p:nvPicPr>
          <p:cNvPr id="126" name="图片 125"/>
          <p:cNvPicPr>
            <a:picLocks noChangeAspect="1"/>
          </p:cNvPicPr>
          <p:nvPr>
            <p:custDataLst>
              <p:tags r:id="rId8"/>
            </p:custDataLst>
          </p:nvPr>
        </p:nvPicPr>
        <p:blipFill>
          <a:blip r:embed="rId9">
            <a:extLst>
              <a:ext uri="{28A0092B-C50C-407E-A947-70E740481C1C}">
                <a14:useLocalDpi xmlns:a14="http://schemas.microsoft.com/office/drawing/2010/main" val="0"/>
              </a:ext>
            </a:extLst>
          </a:blip>
          <a:stretch>
            <a:fillRect/>
          </a:stretch>
        </p:blipFill>
        <p:spPr>
          <a:xfrm>
            <a:off x="1332675" y="1860595"/>
            <a:ext cx="2304899" cy="1295315"/>
          </a:xfrm>
          <a:prstGeom prst="rect">
            <a:avLst/>
          </a:prstGeom>
          <a:ln w="38100">
            <a:solidFill>
              <a:srgbClr val="FCFCFC"/>
            </a:solidFill>
          </a:ln>
          <a:effectLst>
            <a:outerShdw blurRad="444500" dist="101600" dir="5400000" algn="t" rotWithShape="0">
              <a:srgbClr val="005B8A">
                <a:lumMod val="50000"/>
                <a:alpha val="36000"/>
              </a:srgbClr>
            </a:outerShdw>
          </a:effectLst>
        </p:spPr>
      </p:pic>
      <p:sp>
        <p:nvSpPr>
          <p:cNvPr id="127" name="等腰三角形 126"/>
          <p:cNvSpPr/>
          <p:nvPr>
            <p:custDataLst>
              <p:tags r:id="rId10"/>
            </p:custDataLst>
          </p:nvPr>
        </p:nvSpPr>
        <p:spPr>
          <a:xfrm rot="10800000">
            <a:off x="2362953" y="3161243"/>
            <a:ext cx="243778" cy="108000"/>
          </a:xfrm>
          <a:prstGeom prst="triangle">
            <a:avLst/>
          </a:prstGeom>
          <a:solidFill>
            <a:srgbClr val="FCFCFC"/>
          </a:solidFill>
          <a:ln>
            <a:noFill/>
          </a:ln>
        </p:spPr>
        <p:style>
          <a:lnRef idx="2">
            <a:srgbClr val="283149">
              <a:shade val="50000"/>
            </a:srgbClr>
          </a:lnRef>
          <a:fillRef idx="1">
            <a:srgbClr val="283149"/>
          </a:fillRef>
          <a:effectRef idx="0">
            <a:srgbClr val="283149"/>
          </a:effectRef>
          <a:fontRef idx="minor">
            <a:srgbClr val="FCFCFC"/>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28" name="组合 127"/>
          <p:cNvGrpSpPr/>
          <p:nvPr>
            <p:custDataLst>
              <p:tags r:id="rId11"/>
            </p:custDataLst>
          </p:nvPr>
        </p:nvGrpSpPr>
        <p:grpSpPr>
          <a:xfrm>
            <a:off x="2227016" y="3547448"/>
            <a:ext cx="515653" cy="272904"/>
            <a:chOff x="2392447" y="3970993"/>
            <a:chExt cx="515653" cy="272904"/>
          </a:xfrm>
        </p:grpSpPr>
        <p:sp>
          <p:nvSpPr>
            <p:cNvPr id="129" name="椭圆 128"/>
            <p:cNvSpPr/>
            <p:nvPr>
              <p:custDataLst>
                <p:tags r:id="rId12"/>
              </p:custDataLst>
            </p:nvPr>
          </p:nvSpPr>
          <p:spPr>
            <a:xfrm>
              <a:off x="2513822" y="3970993"/>
              <a:ext cx="272904" cy="272904"/>
            </a:xfrm>
            <a:prstGeom prst="ellipse">
              <a:avLst/>
            </a:prstGeom>
            <a:solidFill>
              <a:srgbClr val="FCFCFC"/>
            </a:solidFill>
            <a:ln w="63500">
              <a:solidFill>
                <a:srgbClr val="404B69">
                  <a:lumMod val="60000"/>
                  <a:lumOff val="40000"/>
                </a:srgbClr>
              </a:solidFill>
            </a:ln>
          </p:spPr>
          <p:style>
            <a:lnRef idx="2">
              <a:srgbClr val="283149">
                <a:shade val="50000"/>
              </a:srgbClr>
            </a:lnRef>
            <a:fillRef idx="1">
              <a:srgbClr val="283149"/>
            </a:fillRef>
            <a:effectRef idx="0">
              <a:srgbClr val="283149"/>
            </a:effectRef>
            <a:fontRef idx="minor">
              <a:srgbClr val="FCFCFC"/>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cxnSp>
          <p:nvCxnSpPr>
            <p:cNvPr id="130" name="直接连接符 129"/>
            <p:cNvCxnSpPr/>
            <p:nvPr>
              <p:custDataLst>
                <p:tags r:id="rId13"/>
              </p:custDataLst>
            </p:nvPr>
          </p:nvCxnSpPr>
          <p:spPr>
            <a:xfrm>
              <a:off x="2392447" y="4027240"/>
              <a:ext cx="0" cy="175615"/>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cxnSp>
          <p:nvCxnSpPr>
            <p:cNvPr id="131" name="直接连接符 130"/>
            <p:cNvCxnSpPr/>
            <p:nvPr>
              <p:custDataLst>
                <p:tags r:id="rId14"/>
              </p:custDataLst>
            </p:nvPr>
          </p:nvCxnSpPr>
          <p:spPr>
            <a:xfrm>
              <a:off x="2908100" y="4027240"/>
              <a:ext cx="0" cy="175615"/>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grpSp>
      <p:cxnSp>
        <p:nvCxnSpPr>
          <p:cNvPr id="132" name="直接连接符 131"/>
          <p:cNvCxnSpPr/>
          <p:nvPr>
            <p:custDataLst>
              <p:tags r:id="rId15"/>
            </p:custDataLst>
          </p:nvPr>
        </p:nvCxnSpPr>
        <p:spPr>
          <a:xfrm>
            <a:off x="6095655" y="3579140"/>
            <a:ext cx="0" cy="642872"/>
          </a:xfrm>
          <a:prstGeom prst="line">
            <a:avLst/>
          </a:prstGeom>
          <a:ln w="50800" cap="rnd">
            <a:solidFill>
              <a:srgbClr val="404B69">
                <a:lumMod val="60000"/>
                <a:lumOff val="40000"/>
              </a:srgbClr>
            </a:solidFill>
            <a:prstDash val="solid"/>
          </a:ln>
        </p:spPr>
        <p:style>
          <a:lnRef idx="1">
            <a:srgbClr val="283149"/>
          </a:lnRef>
          <a:fillRef idx="0">
            <a:srgbClr val="283149"/>
          </a:fillRef>
          <a:effectRef idx="0">
            <a:srgbClr val="283149"/>
          </a:effectRef>
          <a:fontRef idx="minor">
            <a:srgbClr val="262626"/>
          </a:fontRef>
        </p:style>
      </p:cxnSp>
      <p:sp>
        <p:nvSpPr>
          <p:cNvPr id="133" name="矩形: 圆角 31"/>
          <p:cNvSpPr/>
          <p:nvPr>
            <p:custDataLst>
              <p:tags r:id="rId16"/>
            </p:custDataLst>
          </p:nvPr>
        </p:nvSpPr>
        <p:spPr>
          <a:xfrm>
            <a:off x="5310825" y="4130565"/>
            <a:ext cx="1569660" cy="399386"/>
          </a:xfrm>
          <a:prstGeom prst="roundRect">
            <a:avLst>
              <a:gd name="adj" fmla="val 50000"/>
            </a:avLst>
          </a:prstGeom>
          <a:solidFill>
            <a:srgbClr val="404B69">
              <a:lumMod val="60000"/>
              <a:lumOff val="40000"/>
            </a:srgbClr>
          </a:solidFill>
          <a:ln w="25400">
            <a:noFill/>
          </a:ln>
        </p:spPr>
        <p:style>
          <a:lnRef idx="2">
            <a:srgbClr val="283149">
              <a:shade val="50000"/>
            </a:srgbClr>
          </a:lnRef>
          <a:fillRef idx="1">
            <a:srgbClr val="283149"/>
          </a:fillRef>
          <a:effectRef idx="0">
            <a:srgbClr val="283149"/>
          </a:effectRef>
          <a:fontRef idx="minor">
            <a:srgbClr val="FCFCFC"/>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4" name="文本框 58"/>
          <p:cNvSpPr txBox="1"/>
          <p:nvPr>
            <p:custDataLst>
              <p:tags r:id="rId17"/>
            </p:custDataLst>
          </p:nvPr>
        </p:nvSpPr>
        <p:spPr>
          <a:xfrm>
            <a:off x="5446332" y="4099426"/>
            <a:ext cx="1298753" cy="461665"/>
          </a:xfrm>
          <a:prstGeom prst="rect">
            <a:avLst/>
          </a:prstGeom>
          <a:noFill/>
        </p:spPr>
        <p:txBody>
          <a:bodyPr wrap="square" rtlCol="0">
            <a:normAutofit fontScale="92500" lnSpcReduction="10000"/>
          </a:bodyPr>
          <a:lstStyle>
            <a:defPPr>
              <a:defRPr lang="zh-CN"/>
            </a:defPPr>
            <a:lvl1pPr marL="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1pPr>
            <a:lvl2pPr marL="4572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2pPr>
            <a:lvl3pPr marL="9144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3pPr>
            <a:lvl4pPr marL="13716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4pPr>
            <a:lvl5pPr marL="18288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5pPr>
            <a:lvl6pPr marL="22860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6pPr>
            <a:lvl7pPr marL="27432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7pPr>
            <a:lvl8pPr marL="32004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8pPr>
            <a:lvl9pPr marL="36576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9pPr>
          </a:lstStyle>
          <a:p>
            <a:pPr>
              <a:lnSpc>
                <a:spcPct val="120000"/>
              </a:lnSpc>
            </a:pPr>
            <a:r>
              <a:rPr lang="en-US" altLang="zh-CN" sz="2400" b="1">
                <a:solidFill>
                  <a:srgbClr val="FCFCFC"/>
                </a:solidFill>
                <a:cs typeface="Arial" panose="020B0604020202020204" pitchFamily="34" charset="0"/>
                <a:sym typeface="Arial" panose="020B0604020202020204" pitchFamily="34" charset="0"/>
              </a:rPr>
              <a:t>2023/03</a:t>
            </a:r>
            <a:endParaRPr lang="en-US" altLang="zh-CN" sz="2400" b="1">
              <a:solidFill>
                <a:srgbClr val="FCFCFC"/>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a:lnSpc>
                <a:spcPct val="120000"/>
              </a:lnSpc>
            </a:pPr>
            <a:endParaRPr lang="en-US" altLang="zh-CN" sz="2400" b="1">
              <a:solidFill>
                <a:srgbClr val="FCFCFC"/>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pic>
        <p:nvPicPr>
          <p:cNvPr id="135" name="图片 134"/>
          <p:cNvPicPr>
            <a:picLocks noChangeAspect="1"/>
          </p:cNvPicPr>
          <p:nvPr>
            <p:custDataLst>
              <p:tags r:id="rId18"/>
            </p:custDataLst>
          </p:nvPr>
        </p:nvPicPr>
        <p:blipFill>
          <a:blip r:embed="rId19">
            <a:extLst>
              <a:ext uri="{28A0092B-C50C-407E-A947-70E740481C1C}">
                <a14:useLocalDpi xmlns:a14="http://schemas.microsoft.com/office/drawing/2010/main" val="0"/>
              </a:ext>
            </a:extLst>
          </a:blip>
          <a:stretch>
            <a:fillRect/>
          </a:stretch>
        </p:blipFill>
        <p:spPr>
          <a:xfrm>
            <a:off x="4950514" y="1860595"/>
            <a:ext cx="2290267" cy="1295315"/>
          </a:xfrm>
          <a:prstGeom prst="rect">
            <a:avLst/>
          </a:prstGeom>
          <a:ln w="38100">
            <a:solidFill>
              <a:srgbClr val="FCFCFC"/>
            </a:solidFill>
          </a:ln>
          <a:effectLst>
            <a:outerShdw blurRad="444500" dist="101600" dir="5400000" algn="t" rotWithShape="0">
              <a:srgbClr val="005B8A">
                <a:lumMod val="50000"/>
                <a:alpha val="36000"/>
              </a:srgbClr>
            </a:outerShdw>
          </a:effectLst>
        </p:spPr>
      </p:pic>
      <p:sp>
        <p:nvSpPr>
          <p:cNvPr id="136" name="等腰三角形 135"/>
          <p:cNvSpPr/>
          <p:nvPr>
            <p:custDataLst>
              <p:tags r:id="rId20"/>
            </p:custDataLst>
          </p:nvPr>
        </p:nvSpPr>
        <p:spPr>
          <a:xfrm rot="10800000">
            <a:off x="5973476" y="3161243"/>
            <a:ext cx="243778" cy="108000"/>
          </a:xfrm>
          <a:prstGeom prst="triangle">
            <a:avLst/>
          </a:prstGeom>
          <a:solidFill>
            <a:srgbClr val="FCFCFC"/>
          </a:solidFill>
          <a:ln>
            <a:noFill/>
          </a:ln>
        </p:spPr>
        <p:style>
          <a:lnRef idx="2">
            <a:srgbClr val="283149">
              <a:shade val="50000"/>
            </a:srgbClr>
          </a:lnRef>
          <a:fillRef idx="1">
            <a:srgbClr val="283149"/>
          </a:fillRef>
          <a:effectRef idx="0">
            <a:srgbClr val="283149"/>
          </a:effectRef>
          <a:fontRef idx="minor">
            <a:srgbClr val="FCFCFC"/>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37" name="组合 136"/>
          <p:cNvGrpSpPr/>
          <p:nvPr>
            <p:custDataLst>
              <p:tags r:id="rId21"/>
            </p:custDataLst>
          </p:nvPr>
        </p:nvGrpSpPr>
        <p:grpSpPr>
          <a:xfrm>
            <a:off x="5837539" y="3547448"/>
            <a:ext cx="515653" cy="272904"/>
            <a:chOff x="2392447" y="3970993"/>
            <a:chExt cx="515653" cy="272904"/>
          </a:xfrm>
        </p:grpSpPr>
        <p:sp>
          <p:nvSpPr>
            <p:cNvPr id="138" name="椭圆 137"/>
            <p:cNvSpPr/>
            <p:nvPr>
              <p:custDataLst>
                <p:tags r:id="rId22"/>
              </p:custDataLst>
            </p:nvPr>
          </p:nvSpPr>
          <p:spPr>
            <a:xfrm>
              <a:off x="2513822" y="3970993"/>
              <a:ext cx="272904" cy="272904"/>
            </a:xfrm>
            <a:prstGeom prst="ellipse">
              <a:avLst/>
            </a:prstGeom>
            <a:solidFill>
              <a:srgbClr val="FCFCFC"/>
            </a:solidFill>
            <a:ln w="63500">
              <a:solidFill>
                <a:srgbClr val="404B69">
                  <a:lumMod val="60000"/>
                  <a:lumOff val="40000"/>
                </a:srgbClr>
              </a:solidFill>
            </a:ln>
          </p:spPr>
          <p:style>
            <a:lnRef idx="2">
              <a:srgbClr val="283149">
                <a:shade val="50000"/>
              </a:srgbClr>
            </a:lnRef>
            <a:fillRef idx="1">
              <a:srgbClr val="283149"/>
            </a:fillRef>
            <a:effectRef idx="0">
              <a:srgbClr val="283149"/>
            </a:effectRef>
            <a:fontRef idx="minor">
              <a:srgbClr val="FCFCFC"/>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cxnSp>
          <p:nvCxnSpPr>
            <p:cNvPr id="139" name="直接连接符 138"/>
            <p:cNvCxnSpPr/>
            <p:nvPr>
              <p:custDataLst>
                <p:tags r:id="rId23"/>
              </p:custDataLst>
            </p:nvPr>
          </p:nvCxnSpPr>
          <p:spPr>
            <a:xfrm>
              <a:off x="2392447" y="4027240"/>
              <a:ext cx="0" cy="175615"/>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cxnSp>
          <p:nvCxnSpPr>
            <p:cNvPr id="140" name="直接连接符 139"/>
            <p:cNvCxnSpPr/>
            <p:nvPr>
              <p:custDataLst>
                <p:tags r:id="rId24"/>
              </p:custDataLst>
            </p:nvPr>
          </p:nvCxnSpPr>
          <p:spPr>
            <a:xfrm>
              <a:off x="2908100" y="4027240"/>
              <a:ext cx="0" cy="175615"/>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grpSp>
      <p:cxnSp>
        <p:nvCxnSpPr>
          <p:cNvPr id="141" name="直接连接符 140"/>
          <p:cNvCxnSpPr/>
          <p:nvPr>
            <p:custDataLst>
              <p:tags r:id="rId25"/>
            </p:custDataLst>
          </p:nvPr>
        </p:nvCxnSpPr>
        <p:spPr>
          <a:xfrm>
            <a:off x="9706179" y="3579140"/>
            <a:ext cx="0" cy="642872"/>
          </a:xfrm>
          <a:prstGeom prst="line">
            <a:avLst/>
          </a:prstGeom>
          <a:ln w="50800" cap="rnd">
            <a:solidFill>
              <a:srgbClr val="404B69">
                <a:lumMod val="60000"/>
                <a:lumOff val="40000"/>
              </a:srgbClr>
            </a:solidFill>
            <a:prstDash val="solid"/>
          </a:ln>
        </p:spPr>
        <p:style>
          <a:lnRef idx="1">
            <a:srgbClr val="283149"/>
          </a:lnRef>
          <a:fillRef idx="0">
            <a:srgbClr val="283149"/>
          </a:fillRef>
          <a:effectRef idx="0">
            <a:srgbClr val="283149"/>
          </a:effectRef>
          <a:fontRef idx="minor">
            <a:srgbClr val="262626"/>
          </a:fontRef>
        </p:style>
      </p:cxnSp>
      <p:sp>
        <p:nvSpPr>
          <p:cNvPr id="142" name="矩形: 圆角 44"/>
          <p:cNvSpPr/>
          <p:nvPr>
            <p:custDataLst>
              <p:tags r:id="rId26"/>
            </p:custDataLst>
          </p:nvPr>
        </p:nvSpPr>
        <p:spPr>
          <a:xfrm>
            <a:off x="8921349" y="4130565"/>
            <a:ext cx="1569660" cy="399386"/>
          </a:xfrm>
          <a:prstGeom prst="roundRect">
            <a:avLst>
              <a:gd name="adj" fmla="val 50000"/>
            </a:avLst>
          </a:prstGeom>
          <a:solidFill>
            <a:srgbClr val="404B69">
              <a:lumMod val="60000"/>
              <a:lumOff val="40000"/>
            </a:srgbClr>
          </a:solidFill>
          <a:ln w="25400">
            <a:noFill/>
          </a:ln>
        </p:spPr>
        <p:style>
          <a:lnRef idx="2">
            <a:srgbClr val="283149">
              <a:shade val="50000"/>
            </a:srgbClr>
          </a:lnRef>
          <a:fillRef idx="1">
            <a:srgbClr val="283149"/>
          </a:fillRef>
          <a:effectRef idx="0">
            <a:srgbClr val="283149"/>
          </a:effectRef>
          <a:fontRef idx="minor">
            <a:srgbClr val="FCFCFC"/>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43" name="文本框 58"/>
          <p:cNvSpPr txBox="1"/>
          <p:nvPr>
            <p:custDataLst>
              <p:tags r:id="rId27"/>
            </p:custDataLst>
          </p:nvPr>
        </p:nvSpPr>
        <p:spPr>
          <a:xfrm>
            <a:off x="9056856" y="4099426"/>
            <a:ext cx="1298753" cy="461665"/>
          </a:xfrm>
          <a:prstGeom prst="rect">
            <a:avLst/>
          </a:prstGeom>
          <a:noFill/>
        </p:spPr>
        <p:txBody>
          <a:bodyPr wrap="square" rtlCol="0">
            <a:normAutofit fontScale="92500" lnSpcReduction="10000"/>
          </a:bodyPr>
          <a:lstStyle>
            <a:defPPr>
              <a:defRPr lang="zh-CN"/>
            </a:defPPr>
            <a:lvl1pPr marL="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1pPr>
            <a:lvl2pPr marL="4572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2pPr>
            <a:lvl3pPr marL="9144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3pPr>
            <a:lvl4pPr marL="13716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4pPr>
            <a:lvl5pPr marL="18288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5pPr>
            <a:lvl6pPr marL="22860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6pPr>
            <a:lvl7pPr marL="27432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7pPr>
            <a:lvl8pPr marL="32004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8pPr>
            <a:lvl9pPr marL="3657600" algn="l" defTabSz="914400" rtl="0" eaLnBrk="1" latinLnBrk="0" hangingPunct="1">
              <a:defRPr sz="1800" kern="1200">
                <a:solidFill>
                  <a:srgbClr val="262626"/>
                </a:solidFill>
                <a:latin typeface="Arial" panose="020B0604020202020204" pitchFamily="34" charset="0"/>
                <a:ea typeface="微软雅黑" panose="020B0503020204020204" pitchFamily="34" charset="-122"/>
                <a:cs typeface="+mn-ea"/>
              </a:defRPr>
            </a:lvl9pPr>
          </a:lstStyle>
          <a:p>
            <a:pPr>
              <a:lnSpc>
                <a:spcPct val="120000"/>
              </a:lnSpc>
            </a:pPr>
            <a:r>
              <a:rPr lang="en-US" altLang="zh-CN" sz="2400" b="1">
                <a:solidFill>
                  <a:srgbClr val="FCFCFC"/>
                </a:solidFill>
                <a:cs typeface="Arial" panose="020B0604020202020204" pitchFamily="34" charset="0"/>
                <a:sym typeface="Arial" panose="020B0604020202020204" pitchFamily="34" charset="0"/>
              </a:rPr>
              <a:t>2023/05</a:t>
            </a:r>
            <a:endParaRPr lang="en-US" altLang="zh-CN" sz="2400" b="1">
              <a:solidFill>
                <a:srgbClr val="FCFCFC"/>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a:lnSpc>
                <a:spcPct val="120000"/>
              </a:lnSpc>
            </a:pPr>
            <a:endParaRPr lang="en-US" altLang="zh-CN" sz="2400" b="1">
              <a:solidFill>
                <a:srgbClr val="FCFCFC"/>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pic>
        <p:nvPicPr>
          <p:cNvPr id="144" name="图片 143"/>
          <p:cNvPicPr>
            <a:picLocks noChangeAspect="1"/>
          </p:cNvPicPr>
          <p:nvPr>
            <p:custDataLst>
              <p:tags r:id="rId28"/>
            </p:custDataLst>
          </p:nvPr>
        </p:nvPicPr>
        <p:blipFill>
          <a:blip r:embed="rId29">
            <a:extLst>
              <a:ext uri="{28A0092B-C50C-407E-A947-70E740481C1C}">
                <a14:useLocalDpi xmlns:a14="http://schemas.microsoft.com/office/drawing/2010/main" val="0"/>
              </a:ext>
            </a:extLst>
          </a:blip>
          <a:stretch>
            <a:fillRect/>
          </a:stretch>
        </p:blipFill>
        <p:spPr>
          <a:xfrm>
            <a:off x="8561038" y="1860595"/>
            <a:ext cx="2290267" cy="1295315"/>
          </a:xfrm>
          <a:prstGeom prst="rect">
            <a:avLst/>
          </a:prstGeom>
          <a:ln w="38100">
            <a:solidFill>
              <a:srgbClr val="FCFCFC"/>
            </a:solidFill>
          </a:ln>
          <a:effectLst>
            <a:outerShdw blurRad="444500" dist="101600" dir="5400000" algn="t" rotWithShape="0">
              <a:srgbClr val="005B8A">
                <a:lumMod val="50000"/>
                <a:alpha val="36000"/>
              </a:srgbClr>
            </a:outerShdw>
          </a:effectLst>
        </p:spPr>
      </p:pic>
      <p:sp>
        <p:nvSpPr>
          <p:cNvPr id="145" name="等腰三角形 144"/>
          <p:cNvSpPr/>
          <p:nvPr>
            <p:custDataLst>
              <p:tags r:id="rId30"/>
            </p:custDataLst>
          </p:nvPr>
        </p:nvSpPr>
        <p:spPr>
          <a:xfrm rot="10800000">
            <a:off x="9584000" y="3161243"/>
            <a:ext cx="243778" cy="108000"/>
          </a:xfrm>
          <a:prstGeom prst="triangle">
            <a:avLst/>
          </a:prstGeom>
          <a:solidFill>
            <a:srgbClr val="FCFCFC"/>
          </a:solidFill>
          <a:ln>
            <a:noFill/>
          </a:ln>
        </p:spPr>
        <p:style>
          <a:lnRef idx="2">
            <a:srgbClr val="283149">
              <a:shade val="50000"/>
            </a:srgbClr>
          </a:lnRef>
          <a:fillRef idx="1">
            <a:srgbClr val="283149"/>
          </a:fillRef>
          <a:effectRef idx="0">
            <a:srgbClr val="283149"/>
          </a:effectRef>
          <a:fontRef idx="minor">
            <a:srgbClr val="FCFCFC"/>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46" name="组合 145"/>
          <p:cNvGrpSpPr/>
          <p:nvPr>
            <p:custDataLst>
              <p:tags r:id="rId31"/>
            </p:custDataLst>
          </p:nvPr>
        </p:nvGrpSpPr>
        <p:grpSpPr>
          <a:xfrm>
            <a:off x="9448063" y="3547448"/>
            <a:ext cx="515653" cy="272904"/>
            <a:chOff x="2392447" y="3970993"/>
            <a:chExt cx="515653" cy="272904"/>
          </a:xfrm>
        </p:grpSpPr>
        <p:sp>
          <p:nvSpPr>
            <p:cNvPr id="147" name="椭圆 146"/>
            <p:cNvSpPr/>
            <p:nvPr>
              <p:custDataLst>
                <p:tags r:id="rId32"/>
              </p:custDataLst>
            </p:nvPr>
          </p:nvSpPr>
          <p:spPr>
            <a:xfrm>
              <a:off x="2513822" y="3970993"/>
              <a:ext cx="272904" cy="272904"/>
            </a:xfrm>
            <a:prstGeom prst="ellipse">
              <a:avLst/>
            </a:prstGeom>
            <a:solidFill>
              <a:srgbClr val="FCFCFC"/>
            </a:solidFill>
            <a:ln w="63500">
              <a:solidFill>
                <a:srgbClr val="404B69">
                  <a:lumMod val="60000"/>
                  <a:lumOff val="40000"/>
                </a:srgbClr>
              </a:solidFill>
            </a:ln>
          </p:spPr>
          <p:style>
            <a:lnRef idx="2">
              <a:srgbClr val="283149">
                <a:shade val="50000"/>
              </a:srgbClr>
            </a:lnRef>
            <a:fillRef idx="1">
              <a:srgbClr val="283149"/>
            </a:fillRef>
            <a:effectRef idx="0">
              <a:srgbClr val="283149"/>
            </a:effectRef>
            <a:fontRef idx="minor">
              <a:srgbClr val="FCFCFC"/>
            </a:fontRef>
          </p:style>
          <p:txBody>
            <a:bodyPr rtlCol="0" anchor="ctr"/>
            <a:lstStyle/>
            <a:p>
              <a:pPr algn="ct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cxnSp>
          <p:nvCxnSpPr>
            <p:cNvPr id="148" name="直接连接符 147"/>
            <p:cNvCxnSpPr/>
            <p:nvPr>
              <p:custDataLst>
                <p:tags r:id="rId33"/>
              </p:custDataLst>
            </p:nvPr>
          </p:nvCxnSpPr>
          <p:spPr>
            <a:xfrm>
              <a:off x="2392447" y="4027240"/>
              <a:ext cx="0" cy="175615"/>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cxnSp>
          <p:nvCxnSpPr>
            <p:cNvPr id="149" name="直接连接符 148"/>
            <p:cNvCxnSpPr/>
            <p:nvPr>
              <p:custDataLst>
                <p:tags r:id="rId34"/>
              </p:custDataLst>
            </p:nvPr>
          </p:nvCxnSpPr>
          <p:spPr>
            <a:xfrm>
              <a:off x="2908100" y="4027240"/>
              <a:ext cx="0" cy="175615"/>
            </a:xfrm>
            <a:prstGeom prst="line">
              <a:avLst/>
            </a:prstGeom>
            <a:ln w="76200" cap="rnd">
              <a:solidFill>
                <a:srgbClr val="404B69">
                  <a:lumMod val="60000"/>
                  <a:lumOff val="40000"/>
                </a:srgbClr>
              </a:solidFill>
            </a:ln>
          </p:spPr>
          <p:style>
            <a:lnRef idx="1">
              <a:srgbClr val="283149"/>
            </a:lnRef>
            <a:fillRef idx="0">
              <a:srgbClr val="283149"/>
            </a:fillRef>
            <a:effectRef idx="0">
              <a:srgbClr val="283149"/>
            </a:effectRef>
            <a:fontRef idx="minor">
              <a:srgbClr val="262626"/>
            </a:fontRef>
          </p:style>
        </p:cxnSp>
      </p:grpSp>
      <p:sp>
        <p:nvSpPr>
          <p:cNvPr id="150" name="ï$ḻiďê"/>
          <p:cNvSpPr txBox="1"/>
          <p:nvPr>
            <p:custDataLst>
              <p:tags r:id="rId35"/>
            </p:custDataLst>
          </p:nvPr>
        </p:nvSpPr>
        <p:spPr bwMode="auto">
          <a:xfrm>
            <a:off x="1187450" y="4645025"/>
            <a:ext cx="2442845" cy="919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3765" rtl="0" eaLnBrk="1" latinLnBrk="0" hangingPunct="1">
              <a:defRPr sz="1800" kern="1200">
                <a:solidFill>
                  <a:srgbClr val="262626"/>
                </a:solidFill>
              </a:defRPr>
            </a:lvl1pPr>
            <a:lvl2pPr marL="457200" algn="l" defTabSz="913765" rtl="0" eaLnBrk="1" latinLnBrk="0" hangingPunct="1">
              <a:defRPr sz="1800" kern="1200">
                <a:solidFill>
                  <a:srgbClr val="262626"/>
                </a:solidFill>
              </a:defRPr>
            </a:lvl2pPr>
            <a:lvl3pPr marL="914400" algn="l" defTabSz="913765" rtl="0" eaLnBrk="1" latinLnBrk="0" hangingPunct="1">
              <a:defRPr sz="1800" kern="1200">
                <a:solidFill>
                  <a:srgbClr val="262626"/>
                </a:solidFill>
              </a:defRPr>
            </a:lvl3pPr>
            <a:lvl4pPr marL="1371600" algn="l" defTabSz="913765" rtl="0" eaLnBrk="1" latinLnBrk="0" hangingPunct="1">
              <a:defRPr sz="1800" kern="1200">
                <a:solidFill>
                  <a:srgbClr val="262626"/>
                </a:solidFill>
              </a:defRPr>
            </a:lvl4pPr>
            <a:lvl5pPr marL="1828800" algn="l" defTabSz="913765" rtl="0" eaLnBrk="1" latinLnBrk="0" hangingPunct="1">
              <a:defRPr sz="1800" kern="1200">
                <a:solidFill>
                  <a:srgbClr val="262626"/>
                </a:solidFill>
              </a:defRPr>
            </a:lvl5pPr>
            <a:lvl6pPr marL="2286000" algn="l" defTabSz="913765" rtl="0" eaLnBrk="1" latinLnBrk="0" hangingPunct="1">
              <a:defRPr sz="1800" kern="1200">
                <a:solidFill>
                  <a:srgbClr val="262626"/>
                </a:solidFill>
              </a:defRPr>
            </a:lvl6pPr>
            <a:lvl7pPr marL="2743200" algn="l" defTabSz="913765" rtl="0" eaLnBrk="1" latinLnBrk="0" hangingPunct="1">
              <a:defRPr sz="1800" kern="1200">
                <a:solidFill>
                  <a:srgbClr val="262626"/>
                </a:solidFill>
              </a:defRPr>
            </a:lvl7pPr>
            <a:lvl8pPr marL="3200400" algn="l" defTabSz="913765" rtl="0" eaLnBrk="1" latinLnBrk="0" hangingPunct="1">
              <a:defRPr sz="1800" kern="1200">
                <a:solidFill>
                  <a:srgbClr val="262626"/>
                </a:solidFill>
              </a:defRPr>
            </a:lvl8pPr>
            <a:lvl9pPr marL="3657600" algn="l" defTabSz="913765" rtl="0" eaLnBrk="1" latinLnBrk="0" hangingPunct="1">
              <a:defRPr sz="1800" kern="1200">
                <a:solidFill>
                  <a:srgbClr val="262626"/>
                </a:solidFill>
              </a:defRPr>
            </a:lvl9pPr>
          </a:lstStyle>
          <a:p>
            <a:pPr lvl="0" algn="ctr">
              <a:lnSpc>
                <a:spcPct val="130000"/>
              </a:lnSpc>
              <a:buSzPct val="25000"/>
              <a:defRPr/>
            </a:pPr>
            <a:r>
              <a:rPr lang="zh-CN" altLang="en-US" sz="2000" b="1" spc="120">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实现STM32H7底层驱动设计</a:t>
            </a:r>
            <a:endParaRPr lang="zh-CN" altLang="en-US" sz="2000" b="1" spc="120">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57" name="ï$ḻiďê"/>
          <p:cNvSpPr txBox="1"/>
          <p:nvPr>
            <p:custDataLst>
              <p:tags r:id="rId36"/>
            </p:custDataLst>
          </p:nvPr>
        </p:nvSpPr>
        <p:spPr bwMode="auto">
          <a:xfrm>
            <a:off x="4874260" y="4645025"/>
            <a:ext cx="2442845" cy="919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3765" rtl="0" eaLnBrk="1" latinLnBrk="0" hangingPunct="1">
              <a:defRPr sz="1800" kern="1200">
                <a:solidFill>
                  <a:srgbClr val="262626"/>
                </a:solidFill>
              </a:defRPr>
            </a:lvl1pPr>
            <a:lvl2pPr marL="457200" algn="l" defTabSz="913765" rtl="0" eaLnBrk="1" latinLnBrk="0" hangingPunct="1">
              <a:defRPr sz="1800" kern="1200">
                <a:solidFill>
                  <a:srgbClr val="262626"/>
                </a:solidFill>
              </a:defRPr>
            </a:lvl2pPr>
            <a:lvl3pPr marL="914400" algn="l" defTabSz="913765" rtl="0" eaLnBrk="1" latinLnBrk="0" hangingPunct="1">
              <a:defRPr sz="1800" kern="1200">
                <a:solidFill>
                  <a:srgbClr val="262626"/>
                </a:solidFill>
              </a:defRPr>
            </a:lvl3pPr>
            <a:lvl4pPr marL="1371600" algn="l" defTabSz="913765" rtl="0" eaLnBrk="1" latinLnBrk="0" hangingPunct="1">
              <a:defRPr sz="1800" kern="1200">
                <a:solidFill>
                  <a:srgbClr val="262626"/>
                </a:solidFill>
              </a:defRPr>
            </a:lvl4pPr>
            <a:lvl5pPr marL="1828800" algn="l" defTabSz="913765" rtl="0" eaLnBrk="1" latinLnBrk="0" hangingPunct="1">
              <a:defRPr sz="1800" kern="1200">
                <a:solidFill>
                  <a:srgbClr val="262626"/>
                </a:solidFill>
              </a:defRPr>
            </a:lvl5pPr>
            <a:lvl6pPr marL="2286000" algn="l" defTabSz="913765" rtl="0" eaLnBrk="1" latinLnBrk="0" hangingPunct="1">
              <a:defRPr sz="1800" kern="1200">
                <a:solidFill>
                  <a:srgbClr val="262626"/>
                </a:solidFill>
              </a:defRPr>
            </a:lvl6pPr>
            <a:lvl7pPr marL="2743200" algn="l" defTabSz="913765" rtl="0" eaLnBrk="1" latinLnBrk="0" hangingPunct="1">
              <a:defRPr sz="1800" kern="1200">
                <a:solidFill>
                  <a:srgbClr val="262626"/>
                </a:solidFill>
              </a:defRPr>
            </a:lvl7pPr>
            <a:lvl8pPr marL="3200400" algn="l" defTabSz="913765" rtl="0" eaLnBrk="1" latinLnBrk="0" hangingPunct="1">
              <a:defRPr sz="1800" kern="1200">
                <a:solidFill>
                  <a:srgbClr val="262626"/>
                </a:solidFill>
              </a:defRPr>
            </a:lvl8pPr>
            <a:lvl9pPr marL="3657600" algn="l" defTabSz="913765" rtl="0" eaLnBrk="1" latinLnBrk="0" hangingPunct="1">
              <a:defRPr sz="1800" kern="1200">
                <a:solidFill>
                  <a:srgbClr val="262626"/>
                </a:solidFill>
              </a:defRPr>
            </a:lvl9pPr>
          </a:lstStyle>
          <a:p>
            <a:pPr lvl="0" algn="ctr">
              <a:lnSpc>
                <a:spcPct val="130000"/>
              </a:lnSpc>
              <a:buSzPct val="25000"/>
              <a:defRPr/>
            </a:pPr>
            <a:r>
              <a:rPr lang="zh-CN" altLang="en-US" sz="2000" b="1" spc="120">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实现Simulink算法设计及仿真</a:t>
            </a:r>
            <a:endParaRPr lang="zh-CN" altLang="en-US" sz="2000" b="1" spc="120">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
        <p:nvSpPr>
          <p:cNvPr id="158" name="ï$ḻiďê"/>
          <p:cNvSpPr txBox="1"/>
          <p:nvPr>
            <p:custDataLst>
              <p:tags r:id="rId37"/>
            </p:custDataLst>
          </p:nvPr>
        </p:nvSpPr>
        <p:spPr bwMode="auto">
          <a:xfrm>
            <a:off x="8484235" y="4645025"/>
            <a:ext cx="2442845" cy="919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rmAutofit/>
          </a:bodyPr>
          <a:lstStyle>
            <a:defPPr>
              <a:defRPr lang="zh-CN"/>
            </a:defPPr>
            <a:lvl1pPr marL="0" algn="l" defTabSz="913765" rtl="0" eaLnBrk="1" latinLnBrk="0" hangingPunct="1">
              <a:defRPr sz="1800" kern="1200">
                <a:solidFill>
                  <a:srgbClr val="262626"/>
                </a:solidFill>
              </a:defRPr>
            </a:lvl1pPr>
            <a:lvl2pPr marL="457200" algn="l" defTabSz="913765" rtl="0" eaLnBrk="1" latinLnBrk="0" hangingPunct="1">
              <a:defRPr sz="1800" kern="1200">
                <a:solidFill>
                  <a:srgbClr val="262626"/>
                </a:solidFill>
              </a:defRPr>
            </a:lvl2pPr>
            <a:lvl3pPr marL="914400" algn="l" defTabSz="913765" rtl="0" eaLnBrk="1" latinLnBrk="0" hangingPunct="1">
              <a:defRPr sz="1800" kern="1200">
                <a:solidFill>
                  <a:srgbClr val="262626"/>
                </a:solidFill>
              </a:defRPr>
            </a:lvl3pPr>
            <a:lvl4pPr marL="1371600" algn="l" defTabSz="913765" rtl="0" eaLnBrk="1" latinLnBrk="0" hangingPunct="1">
              <a:defRPr sz="1800" kern="1200">
                <a:solidFill>
                  <a:srgbClr val="262626"/>
                </a:solidFill>
              </a:defRPr>
            </a:lvl4pPr>
            <a:lvl5pPr marL="1828800" algn="l" defTabSz="913765" rtl="0" eaLnBrk="1" latinLnBrk="0" hangingPunct="1">
              <a:defRPr sz="1800" kern="1200">
                <a:solidFill>
                  <a:srgbClr val="262626"/>
                </a:solidFill>
              </a:defRPr>
            </a:lvl5pPr>
            <a:lvl6pPr marL="2286000" algn="l" defTabSz="913765" rtl="0" eaLnBrk="1" latinLnBrk="0" hangingPunct="1">
              <a:defRPr sz="1800" kern="1200">
                <a:solidFill>
                  <a:srgbClr val="262626"/>
                </a:solidFill>
              </a:defRPr>
            </a:lvl6pPr>
            <a:lvl7pPr marL="2743200" algn="l" defTabSz="913765" rtl="0" eaLnBrk="1" latinLnBrk="0" hangingPunct="1">
              <a:defRPr sz="1800" kern="1200">
                <a:solidFill>
                  <a:srgbClr val="262626"/>
                </a:solidFill>
              </a:defRPr>
            </a:lvl7pPr>
            <a:lvl8pPr marL="3200400" algn="l" defTabSz="913765" rtl="0" eaLnBrk="1" latinLnBrk="0" hangingPunct="1">
              <a:defRPr sz="1800" kern="1200">
                <a:solidFill>
                  <a:srgbClr val="262626"/>
                </a:solidFill>
              </a:defRPr>
            </a:lvl8pPr>
            <a:lvl9pPr marL="3657600" algn="l" defTabSz="913765" rtl="0" eaLnBrk="1" latinLnBrk="0" hangingPunct="1">
              <a:defRPr sz="1800" kern="1200">
                <a:solidFill>
                  <a:srgbClr val="262626"/>
                </a:solidFill>
              </a:defRPr>
            </a:lvl9pPr>
          </a:lstStyle>
          <a:p>
            <a:pPr lvl="0" algn="ctr">
              <a:lnSpc>
                <a:spcPct val="130000"/>
              </a:lnSpc>
              <a:buSzPct val="25000"/>
              <a:defRPr/>
            </a:pPr>
            <a:r>
              <a:rPr lang="zh-CN" altLang="en-US" sz="2000" b="1" spc="120">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rPr>
              <a:t>实现实物搭建及测试</a:t>
            </a:r>
            <a:endParaRPr lang="zh-CN" altLang="en-US" sz="2000" b="1" spc="120">
              <a:latin typeface="宋体" panose="02010600030101010101" pitchFamily="2" charset="-122"/>
              <a:ea typeface="宋体" panose="02010600030101010101" pitchFamily="2" charset="-122"/>
              <a:cs typeface="宋体" panose="02010600030101010101" pitchFamily="2" charset="-122"/>
              <a:sym typeface="Arial" panose="020B0604020202020204" pitchFamily="34"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4" name="稻壳儿原创设计师【幻雨工作室】_1"/>
          <p:cNvSpPr/>
          <p:nvPr/>
        </p:nvSpPr>
        <p:spPr bwMode="auto">
          <a:xfrm>
            <a:off x="911802" y="1020693"/>
            <a:ext cx="571260" cy="645492"/>
          </a:xfrm>
          <a:custGeom>
            <a:avLst/>
            <a:gdLst>
              <a:gd name="T0" fmla="*/ 2147483646 w 4313"/>
              <a:gd name="T1" fmla="*/ 0 h 4874"/>
              <a:gd name="T2" fmla="*/ 2147483646 w 4313"/>
              <a:gd name="T3" fmla="*/ 2147483646 h 4874"/>
              <a:gd name="T4" fmla="*/ 2147483646 w 4313"/>
              <a:gd name="T5" fmla="*/ 2147483646 h 4874"/>
              <a:gd name="T6" fmla="*/ 2147483646 w 4313"/>
              <a:gd name="T7" fmla="*/ 2147483646 h 4874"/>
              <a:gd name="T8" fmla="*/ 2147483646 w 4313"/>
              <a:gd name="T9" fmla="*/ 0 h 4874"/>
              <a:gd name="T10" fmla="*/ 0 w 4313"/>
              <a:gd name="T11" fmla="*/ 2147483646 h 4874"/>
              <a:gd name="T12" fmla="*/ 2147483646 w 4313"/>
              <a:gd name="T13" fmla="*/ 2147483646 h 4874"/>
              <a:gd name="T14" fmla="*/ 2147483646 w 4313"/>
              <a:gd name="T15" fmla="*/ 2147483646 h 4874"/>
              <a:gd name="T16" fmla="*/ 0 w 4313"/>
              <a:gd name="T17" fmla="*/ 2147483646 h 4874"/>
              <a:gd name="T18" fmla="*/ 0 w 4313"/>
              <a:gd name="T19" fmla="*/ 2147483646 h 4874"/>
              <a:gd name="T20" fmla="*/ 2147483646 w 4313"/>
              <a:gd name="T21" fmla="*/ 2147483646 h 4874"/>
              <a:gd name="T22" fmla="*/ 2147483646 w 4313"/>
              <a:gd name="T23" fmla="*/ 2147483646 h 4874"/>
              <a:gd name="T24" fmla="*/ 2147483646 w 4313"/>
              <a:gd name="T25" fmla="*/ 2147483646 h 4874"/>
              <a:gd name="T26" fmla="*/ 2147483646 w 4313"/>
              <a:gd name="T27" fmla="*/ 2147483646 h 4874"/>
              <a:gd name="T28" fmla="*/ 2147483646 w 4313"/>
              <a:gd name="T29" fmla="*/ 2147483646 h 487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313" h="4874">
                <a:moveTo>
                  <a:pt x="2156" y="0"/>
                </a:moveTo>
                <a:lnTo>
                  <a:pt x="190" y="1135"/>
                </a:lnTo>
                <a:lnTo>
                  <a:pt x="2170" y="2278"/>
                </a:lnTo>
                <a:lnTo>
                  <a:pt x="4136" y="1143"/>
                </a:lnTo>
                <a:lnTo>
                  <a:pt x="2156" y="0"/>
                </a:lnTo>
                <a:close/>
                <a:moveTo>
                  <a:pt x="0" y="3735"/>
                </a:moveTo>
                <a:lnTo>
                  <a:pt x="1973" y="4874"/>
                </a:lnTo>
                <a:lnTo>
                  <a:pt x="1973" y="2589"/>
                </a:lnTo>
                <a:lnTo>
                  <a:pt x="0" y="1450"/>
                </a:lnTo>
                <a:lnTo>
                  <a:pt x="0" y="3735"/>
                </a:lnTo>
                <a:close/>
                <a:moveTo>
                  <a:pt x="2341" y="2604"/>
                </a:moveTo>
                <a:lnTo>
                  <a:pt x="2341" y="4874"/>
                </a:lnTo>
                <a:lnTo>
                  <a:pt x="4313" y="3735"/>
                </a:lnTo>
                <a:lnTo>
                  <a:pt x="4313" y="1465"/>
                </a:lnTo>
                <a:lnTo>
                  <a:pt x="2341" y="2604"/>
                </a:lnTo>
                <a:close/>
              </a:path>
            </a:pathLst>
          </a:custGeom>
          <a:solidFill>
            <a:schemeClr val="accent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sz="2800">
              <a:solidFill>
                <a:schemeClr val="accent1"/>
              </a:solidFill>
            </a:endParaRPr>
          </a:p>
        </p:txBody>
      </p:sp>
      <p:cxnSp>
        <p:nvCxnSpPr>
          <p:cNvPr id="46" name="稻壳儿原创设计师【幻雨工作室】_3"/>
          <p:cNvCxnSpPr/>
          <p:nvPr/>
        </p:nvCxnSpPr>
        <p:spPr>
          <a:xfrm>
            <a:off x="10700941" y="1230484"/>
            <a:ext cx="579258" cy="0"/>
          </a:xfrm>
          <a:prstGeom prst="line">
            <a:avLst/>
          </a:prstGeom>
          <a:ln w="25400" cap="rnd">
            <a:round/>
          </a:ln>
        </p:spPr>
        <p:style>
          <a:lnRef idx="1">
            <a:schemeClr val="accent1"/>
          </a:lnRef>
          <a:fillRef idx="0">
            <a:schemeClr val="accent1"/>
          </a:fillRef>
          <a:effectRef idx="0">
            <a:schemeClr val="accent1"/>
          </a:effectRef>
          <a:fontRef idx="minor">
            <a:schemeClr val="tx1"/>
          </a:fontRef>
        </p:style>
      </p:cxnSp>
      <p:cxnSp>
        <p:nvCxnSpPr>
          <p:cNvPr id="47" name="稻壳儿原创设计师【幻雨工作室】_4"/>
          <p:cNvCxnSpPr/>
          <p:nvPr/>
        </p:nvCxnSpPr>
        <p:spPr>
          <a:xfrm>
            <a:off x="10700941" y="1456395"/>
            <a:ext cx="579258" cy="0"/>
          </a:xfrm>
          <a:prstGeom prst="line">
            <a:avLst/>
          </a:prstGeom>
          <a:ln w="25400" cap="rnd">
            <a:round/>
          </a:ln>
        </p:spPr>
        <p:style>
          <a:lnRef idx="1">
            <a:schemeClr val="accent1"/>
          </a:lnRef>
          <a:fillRef idx="0">
            <a:schemeClr val="accent1"/>
          </a:fillRef>
          <a:effectRef idx="0">
            <a:schemeClr val="accent1"/>
          </a:effectRef>
          <a:fontRef idx="minor">
            <a:schemeClr val="tx1"/>
          </a:fontRef>
        </p:style>
      </p:cxnSp>
      <p:sp>
        <p:nvSpPr>
          <p:cNvPr id="13" name="稻壳儿原创设计师【幻雨工作室】_6"/>
          <p:cNvSpPr txBox="1"/>
          <p:nvPr/>
        </p:nvSpPr>
        <p:spPr>
          <a:xfrm>
            <a:off x="2535091" y="2631299"/>
            <a:ext cx="7121818" cy="10147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6000" dirty="0">
                <a:solidFill>
                  <a:schemeClr val="accent1"/>
                </a:solidFill>
                <a:latin typeface="微软雅黑" panose="020B0503020204020204" pitchFamily="34" charset="-122"/>
                <a:ea typeface="微软雅黑" panose="020B0503020204020204" pitchFamily="34" charset="-122"/>
              </a:rPr>
              <a:t>感谢您的观看！</a:t>
            </a:r>
            <a:endParaRPr lang="zh-CN" altLang="en-US" sz="6000" dirty="0">
              <a:solidFill>
                <a:schemeClr val="accent1"/>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2578760" y="4500988"/>
            <a:ext cx="6501412" cy="396949"/>
            <a:chOff x="2842614" y="4683233"/>
            <a:chExt cx="6501412" cy="396949"/>
          </a:xfrm>
        </p:grpSpPr>
        <p:grpSp>
          <p:nvGrpSpPr>
            <p:cNvPr id="16" name="组合 15"/>
            <p:cNvGrpSpPr/>
            <p:nvPr/>
          </p:nvGrpSpPr>
          <p:grpSpPr>
            <a:xfrm>
              <a:off x="3114675" y="4683233"/>
              <a:ext cx="6229351" cy="368301"/>
              <a:chOff x="2010966" y="4340864"/>
              <a:chExt cx="6229351" cy="368301"/>
            </a:xfrm>
          </p:grpSpPr>
          <p:sp>
            <p:nvSpPr>
              <p:cNvPr id="2" name="文本框 1"/>
              <p:cNvSpPr txBox="1"/>
              <p:nvPr/>
            </p:nvSpPr>
            <p:spPr>
              <a:xfrm>
                <a:off x="2010966" y="4340864"/>
                <a:ext cx="2552700" cy="368300"/>
              </a:xfrm>
              <a:prstGeom prst="rect">
                <a:avLst/>
              </a:prstGeom>
              <a:noFill/>
            </p:spPr>
            <p:txBody>
              <a:bodyPr wrap="square" rtlCol="0">
                <a:spAutoFit/>
              </a:bodyPr>
              <a:p>
                <a:pPr marL="0" marR="0" lvl="0" algn="ctr" defTabSz="914400" rtl="0" eaLnBrk="1" fontAlgn="auto" latinLnBrk="0" hangingPunct="1">
                  <a:lnSpc>
                    <a:spcPct val="100000"/>
                  </a:lnSpc>
                  <a:spcBef>
                    <a:spcPts val="0"/>
                  </a:spcBef>
                  <a:buClrTx/>
                  <a:buSzTx/>
                  <a:buFontTx/>
                  <a:buNone/>
                </a:pPr>
                <a:r>
                  <a:rPr kumimoji="0" lang="zh-CN" altLang="en-US" b="0" i="0" u="none" strike="noStrike" kern="1200" cap="none" spc="0" normalizeH="0" baseline="0" dirty="0">
                    <a:solidFill>
                      <a:schemeClr val="accent1"/>
                    </a:solidFill>
                    <a:latin typeface="微软雅黑" panose="020B0503020204020204" pitchFamily="34" charset="-122"/>
                    <a:ea typeface="微软雅黑" panose="020B0503020204020204" pitchFamily="34" charset="-122"/>
                    <a:sym typeface="+mn-lt"/>
                  </a:rPr>
                  <a:t>汇报人：</a:t>
                </a:r>
                <a:r>
                  <a:rPr kumimoji="0" lang="zh-CN" altLang="en-US" b="0" i="0" u="none" strike="noStrike" kern="1200" cap="none" spc="0" normalizeH="0" baseline="0" dirty="0">
                    <a:solidFill>
                      <a:schemeClr val="accent1"/>
                    </a:solidFill>
                    <a:latin typeface="微软雅黑" panose="020B0503020204020204" pitchFamily="34" charset="-122"/>
                    <a:ea typeface="微软雅黑" panose="020B0503020204020204" pitchFamily="34" charset="-122"/>
                    <a:sym typeface="+mn-lt"/>
                  </a:rPr>
                  <a:t>杨宇</a:t>
                </a:r>
                <a:endParaRPr kumimoji="0" lang="zh-CN" altLang="en-US" b="0" i="0" u="none" strike="noStrike" kern="1200" cap="none" spc="0" normalizeH="0" baseline="0" dirty="0">
                  <a:solidFill>
                    <a:schemeClr val="accent1"/>
                  </a:solidFill>
                  <a:latin typeface="微软雅黑" panose="020B0503020204020204" pitchFamily="34" charset="-122"/>
                  <a:ea typeface="微软雅黑" panose="020B0503020204020204" pitchFamily="34" charset="-122"/>
                  <a:sym typeface="+mn-lt"/>
                </a:endParaRPr>
              </a:p>
            </p:txBody>
          </p:sp>
          <p:sp>
            <p:nvSpPr>
              <p:cNvPr id="18" name="文本框 17"/>
              <p:cNvSpPr txBox="1"/>
              <p:nvPr/>
            </p:nvSpPr>
            <p:spPr>
              <a:xfrm>
                <a:off x="5153229" y="4340865"/>
                <a:ext cx="3087088" cy="368300"/>
              </a:xfrm>
              <a:prstGeom prst="rect">
                <a:avLst/>
              </a:prstGeom>
              <a:noFill/>
            </p:spPr>
            <p:txBody>
              <a:bodyPr wrap="square" rtlCol="0">
                <a:spAutoFit/>
              </a:bodyPr>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dirty="0">
                    <a:solidFill>
                      <a:schemeClr val="accent1"/>
                    </a:solidFill>
                    <a:latin typeface="微软雅黑" panose="020B0503020204020204" pitchFamily="34" charset="-122"/>
                    <a:ea typeface="微软雅黑" panose="020B0503020204020204" pitchFamily="34" charset="-122"/>
                    <a:sym typeface="+mn-lt"/>
                  </a:rPr>
                  <a:t>汇报时间：2023/1/13</a:t>
                </a:r>
                <a:endParaRPr kumimoji="0" lang="en-US" sz="2200" b="0" i="0" u="none" strike="noStrike" kern="1200" cap="none" spc="0" normalizeH="0" baseline="0" noProof="0" dirty="0">
                  <a:ln>
                    <a:noFill/>
                  </a:ln>
                  <a:solidFill>
                    <a:srgbClr val="225087"/>
                  </a:solidFill>
                  <a:effectLst/>
                  <a:uLnTx/>
                  <a:uFillTx/>
                  <a:cs typeface="+mn-ea"/>
                  <a:sym typeface="+mn-lt"/>
                </a:endParaRPr>
              </a:p>
            </p:txBody>
          </p:sp>
        </p:grpSp>
        <p:pic>
          <p:nvPicPr>
            <p:cNvPr id="22" name="图形 19"/>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842614" y="4766113"/>
              <a:ext cx="271513" cy="288000"/>
            </a:xfrm>
            <a:prstGeom prst="rect">
              <a:avLst/>
            </a:prstGeom>
          </p:spPr>
        </p:pic>
        <p:pic>
          <p:nvPicPr>
            <p:cNvPr id="23" name="图形 20"/>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935063" y="4766113"/>
              <a:ext cx="314069" cy="314069"/>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withEffect">
                                  <p:stCondLst>
                                    <p:cond delay="30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anim calcmode="lin" valueType="num">
                                      <p:cBhvr>
                                        <p:cTn id="10" dur="500" fill="hold"/>
                                        <p:tgtEl>
                                          <p:spTgt spid="11"/>
                                        </p:tgtEl>
                                        <p:attrNameLst>
                                          <p:attrName>ppt_x</p:attrName>
                                        </p:attrNameLst>
                                      </p:cBhvr>
                                      <p:tavLst>
                                        <p:tav tm="0">
                                          <p:val>
                                            <p:fltVal val="0.5"/>
                                          </p:val>
                                        </p:tav>
                                        <p:tav tm="100000">
                                          <p:val>
                                            <p:strVal val="#ppt_x"/>
                                          </p:val>
                                        </p:tav>
                                      </p:tavLst>
                                    </p:anim>
                                    <p:anim calcmode="lin" valueType="num">
                                      <p:cBhvr>
                                        <p:cTn id="11" dur="500" fill="hold"/>
                                        <p:tgtEl>
                                          <p:spTgt spid="1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16" name="稻壳儿原创设计师【幻雨工作室】_1"/>
          <p:cNvSpPr>
            <a:spLocks noChangeArrowheads="1"/>
          </p:cNvSpPr>
          <p:nvPr/>
        </p:nvSpPr>
        <p:spPr bwMode="auto">
          <a:xfrm>
            <a:off x="1193729" y="2703833"/>
            <a:ext cx="1110005" cy="1106452"/>
          </a:xfrm>
          <a:prstGeom prst="ellipse">
            <a:avLst/>
          </a:prstGeom>
          <a:solidFill>
            <a:schemeClr val="accent1"/>
          </a:solidFill>
          <a:ln>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800" dirty="0">
              <a:solidFill>
                <a:schemeClr val="accent1"/>
              </a:solidFill>
              <a:latin typeface="微软雅黑" panose="020B0503020204020204" pitchFamily="34" charset="-122"/>
              <a:ea typeface="微软雅黑" panose="020B0503020204020204" pitchFamily="34" charset="-122"/>
            </a:endParaRPr>
          </a:p>
        </p:txBody>
      </p:sp>
      <p:sp>
        <p:nvSpPr>
          <p:cNvPr id="17" name="稻壳儿原创设计师【幻雨工作室】_2"/>
          <p:cNvSpPr txBox="1">
            <a:spLocks noChangeArrowheads="1"/>
          </p:cNvSpPr>
          <p:nvPr/>
        </p:nvSpPr>
        <p:spPr bwMode="auto">
          <a:xfrm>
            <a:off x="1385491" y="2933894"/>
            <a:ext cx="72648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buFontTx/>
              <a:buNone/>
            </a:pPr>
            <a:r>
              <a:rPr lang="en-US" altLang="zh-CN" sz="3600" dirty="0">
                <a:solidFill>
                  <a:schemeClr val="bg1"/>
                </a:solidFill>
                <a:latin typeface="微软雅黑" panose="020B0503020204020204" pitchFamily="34" charset="-122"/>
                <a:ea typeface="微软雅黑" panose="020B0503020204020204" pitchFamily="34" charset="-122"/>
              </a:rPr>
              <a:t>01</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18" name="稻壳儿原创设计师【幻雨工作室】_3"/>
          <p:cNvSpPr>
            <a:spLocks noChangeArrowheads="1"/>
          </p:cNvSpPr>
          <p:nvPr/>
        </p:nvSpPr>
        <p:spPr bwMode="auto">
          <a:xfrm>
            <a:off x="1185184" y="4517455"/>
            <a:ext cx="1110003" cy="1106452"/>
          </a:xfrm>
          <a:prstGeom prst="ellipse">
            <a:avLst/>
          </a:prstGeom>
          <a:solidFill>
            <a:schemeClr val="accent1"/>
          </a:solidFill>
          <a:ln>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800">
              <a:solidFill>
                <a:schemeClr val="accent1"/>
              </a:solidFill>
              <a:latin typeface="微软雅黑" panose="020B0503020204020204" pitchFamily="34" charset="-122"/>
              <a:ea typeface="微软雅黑" panose="020B0503020204020204" pitchFamily="34" charset="-122"/>
            </a:endParaRPr>
          </a:p>
        </p:txBody>
      </p:sp>
      <p:sp>
        <p:nvSpPr>
          <p:cNvPr id="19" name="稻壳儿原创设计师【幻雨工作室】_4"/>
          <p:cNvSpPr txBox="1">
            <a:spLocks noChangeArrowheads="1"/>
          </p:cNvSpPr>
          <p:nvPr/>
        </p:nvSpPr>
        <p:spPr bwMode="auto">
          <a:xfrm>
            <a:off x="1376945" y="4747516"/>
            <a:ext cx="72648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buFontTx/>
              <a:buNone/>
            </a:pPr>
            <a:r>
              <a:rPr lang="en-US" altLang="zh-CN" sz="3600" dirty="0">
                <a:solidFill>
                  <a:schemeClr val="bg1"/>
                </a:solidFill>
                <a:latin typeface="微软雅黑" panose="020B0503020204020204" pitchFamily="34" charset="-122"/>
                <a:ea typeface="微软雅黑" panose="020B0503020204020204" pitchFamily="34" charset="-122"/>
              </a:rPr>
              <a:t>02</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22" name="稻壳儿原创设计师【幻雨工作室】_5"/>
          <p:cNvSpPr>
            <a:spLocks noChangeArrowheads="1"/>
          </p:cNvSpPr>
          <p:nvPr/>
        </p:nvSpPr>
        <p:spPr bwMode="auto">
          <a:xfrm>
            <a:off x="6117956" y="2703833"/>
            <a:ext cx="1110003" cy="1106452"/>
          </a:xfrm>
          <a:prstGeom prst="ellipse">
            <a:avLst/>
          </a:prstGeom>
          <a:solidFill>
            <a:schemeClr val="accent1"/>
          </a:solidFill>
          <a:ln>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800">
              <a:solidFill>
                <a:schemeClr val="accent1"/>
              </a:solidFill>
              <a:latin typeface="微软雅黑" panose="020B0503020204020204" pitchFamily="34" charset="-122"/>
              <a:ea typeface="微软雅黑" panose="020B0503020204020204" pitchFamily="34" charset="-122"/>
            </a:endParaRPr>
          </a:p>
        </p:txBody>
      </p:sp>
      <p:sp>
        <p:nvSpPr>
          <p:cNvPr id="23" name="稻壳儿原创设计师【幻雨工作室】_6"/>
          <p:cNvSpPr txBox="1">
            <a:spLocks noChangeArrowheads="1"/>
          </p:cNvSpPr>
          <p:nvPr/>
        </p:nvSpPr>
        <p:spPr bwMode="auto">
          <a:xfrm>
            <a:off x="6309717" y="2933894"/>
            <a:ext cx="72648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buFontTx/>
              <a:buNone/>
            </a:pPr>
            <a:r>
              <a:rPr lang="en-US" altLang="zh-CN" sz="3600" dirty="0">
                <a:solidFill>
                  <a:schemeClr val="bg1"/>
                </a:solidFill>
                <a:latin typeface="微软雅黑" panose="020B0503020204020204" pitchFamily="34" charset="-122"/>
                <a:ea typeface="微软雅黑" panose="020B0503020204020204" pitchFamily="34" charset="-122"/>
              </a:rPr>
              <a:t>03</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24" name="稻壳儿原创设计师【幻雨工作室】_7"/>
          <p:cNvSpPr>
            <a:spLocks noChangeArrowheads="1"/>
          </p:cNvSpPr>
          <p:nvPr/>
        </p:nvSpPr>
        <p:spPr bwMode="auto">
          <a:xfrm>
            <a:off x="6125890" y="4517455"/>
            <a:ext cx="1110003" cy="1106452"/>
          </a:xfrm>
          <a:prstGeom prst="ellipse">
            <a:avLst/>
          </a:prstGeom>
          <a:solidFill>
            <a:schemeClr val="accent1"/>
          </a:solidFill>
          <a:ln>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800">
              <a:solidFill>
                <a:schemeClr val="accent1"/>
              </a:solidFill>
              <a:latin typeface="微软雅黑" panose="020B0503020204020204" pitchFamily="34" charset="-122"/>
              <a:ea typeface="微软雅黑" panose="020B0503020204020204" pitchFamily="34" charset="-122"/>
            </a:endParaRPr>
          </a:p>
        </p:txBody>
      </p:sp>
      <p:sp>
        <p:nvSpPr>
          <p:cNvPr id="25" name="稻壳儿原创设计师【幻雨工作室】_8"/>
          <p:cNvSpPr txBox="1">
            <a:spLocks noChangeArrowheads="1"/>
          </p:cNvSpPr>
          <p:nvPr/>
        </p:nvSpPr>
        <p:spPr bwMode="auto">
          <a:xfrm>
            <a:off x="6317651" y="4747516"/>
            <a:ext cx="72648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eaLnBrk="1" hangingPunct="1">
              <a:buFontTx/>
              <a:buNone/>
            </a:pPr>
            <a:r>
              <a:rPr lang="en-US" altLang="zh-CN" sz="3600" dirty="0">
                <a:solidFill>
                  <a:schemeClr val="bg1"/>
                </a:solidFill>
                <a:latin typeface="微软雅黑" panose="020B0503020204020204" pitchFamily="34" charset="-122"/>
                <a:ea typeface="微软雅黑" panose="020B0503020204020204" pitchFamily="34" charset="-122"/>
              </a:rPr>
              <a:t>04</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45" name="稻壳儿原创设计师【幻雨工作室】_9"/>
          <p:cNvSpPr txBox="1"/>
          <p:nvPr/>
        </p:nvSpPr>
        <p:spPr>
          <a:xfrm>
            <a:off x="2352329" y="2780006"/>
            <a:ext cx="1808480" cy="1137285"/>
          </a:xfrm>
          <a:prstGeom prst="rect">
            <a:avLst/>
          </a:prstGeom>
          <a:noFill/>
        </p:spPr>
        <p:txBody>
          <a:bodyPr wrap="none" rtlCol="0">
            <a:spAutoFit/>
          </a:bodyPr>
          <a:lstStyle/>
          <a:p>
            <a:pPr algn="l"/>
            <a:r>
              <a:rPr lang="zh-CN" altLang="en-US" sz="3200" dirty="0">
                <a:solidFill>
                  <a:schemeClr val="accent1"/>
                </a:solidFill>
                <a:latin typeface="微软雅黑" panose="020B0503020204020204" pitchFamily="34" charset="-122"/>
                <a:ea typeface="微软雅黑" panose="020B0503020204020204" pitchFamily="34" charset="-122"/>
              </a:rPr>
              <a:t>背景介绍</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l"/>
            <a:r>
              <a:rPr lang="zh-CN" altLang="en-US" dirty="0">
                <a:solidFill>
                  <a:schemeClr val="accent1"/>
                </a:solidFill>
                <a:latin typeface="微软雅黑" panose="020B0503020204020204" pitchFamily="34" charset="-122"/>
                <a:ea typeface="微软雅黑" panose="020B0503020204020204" pitchFamily="34" charset="-122"/>
                <a:sym typeface="+mn-lt"/>
              </a:rPr>
              <a:t>Background</a:t>
            </a:r>
            <a:endParaRPr lang="zh-CN" altLang="en-US" dirty="0">
              <a:solidFill>
                <a:schemeClr val="accent1"/>
              </a:solidFill>
              <a:latin typeface="微软雅黑" panose="020B0503020204020204" pitchFamily="34" charset="-122"/>
              <a:ea typeface="微软雅黑" panose="020B0503020204020204" pitchFamily="34" charset="-122"/>
              <a:sym typeface="+mn-lt"/>
            </a:endParaRPr>
          </a:p>
          <a:p>
            <a:endParaRPr lang="zh-CN" altLang="en-US"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46" name="稻壳儿原创设计师【幻雨工作室】_10"/>
          <p:cNvSpPr txBox="1"/>
          <p:nvPr/>
        </p:nvSpPr>
        <p:spPr>
          <a:xfrm>
            <a:off x="2352329" y="4486759"/>
            <a:ext cx="3840480" cy="1137285"/>
          </a:xfrm>
          <a:prstGeom prst="rect">
            <a:avLst/>
          </a:prstGeom>
          <a:noFill/>
        </p:spPr>
        <p:txBody>
          <a:bodyPr wrap="none" rtlCol="0">
            <a:spAutoFit/>
          </a:bodyPr>
          <a:lstStyle/>
          <a:p>
            <a:pPr algn="l"/>
            <a:r>
              <a:rPr lang="zh-CN" altLang="en-US" sz="3200" dirty="0">
                <a:solidFill>
                  <a:schemeClr val="accent1"/>
                </a:solidFill>
                <a:latin typeface="微软雅黑" panose="020B0503020204020204" pitchFamily="34" charset="-122"/>
                <a:ea typeface="微软雅黑" panose="020B0503020204020204" pitchFamily="34" charset="-122"/>
              </a:rPr>
              <a:t>研究内容及</a:t>
            </a:r>
            <a:r>
              <a:rPr lang="zh-CN" altLang="en-US" sz="3200" dirty="0">
                <a:solidFill>
                  <a:schemeClr val="accent1"/>
                </a:solidFill>
                <a:latin typeface="微软雅黑" panose="020B0503020204020204" pitchFamily="34" charset="-122"/>
                <a:ea typeface="微软雅黑" panose="020B0503020204020204" pitchFamily="34" charset="-122"/>
              </a:rPr>
              <a:t>关键技术</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l"/>
            <a:r>
              <a:rPr lang="zh-CN" altLang="en-US" dirty="0">
                <a:solidFill>
                  <a:schemeClr val="accent1"/>
                </a:solidFill>
                <a:latin typeface="微软雅黑" panose="020B0503020204020204" pitchFamily="34" charset="-122"/>
                <a:ea typeface="微软雅黑" panose="020B0503020204020204" pitchFamily="34" charset="-122"/>
              </a:rPr>
              <a:t>Research contents and key</a:t>
            </a:r>
            <a:endParaRPr lang="zh-CN" altLang="en-US" dirty="0">
              <a:solidFill>
                <a:schemeClr val="accent1"/>
              </a:solidFill>
              <a:latin typeface="微软雅黑" panose="020B0503020204020204" pitchFamily="34" charset="-122"/>
              <a:ea typeface="微软雅黑" panose="020B0503020204020204" pitchFamily="34" charset="-122"/>
            </a:endParaRPr>
          </a:p>
          <a:p>
            <a:pPr algn="l"/>
            <a:r>
              <a:rPr lang="zh-CN" altLang="en-US" dirty="0">
                <a:solidFill>
                  <a:schemeClr val="accent1"/>
                </a:solidFill>
                <a:latin typeface="微软雅黑" panose="020B0503020204020204" pitchFamily="34" charset="-122"/>
                <a:ea typeface="微软雅黑" panose="020B0503020204020204" pitchFamily="34" charset="-122"/>
              </a:rPr>
              <a:t> technologies</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48" name="稻壳儿原创设计师【幻雨工作室】_12"/>
          <p:cNvSpPr txBox="1"/>
          <p:nvPr/>
        </p:nvSpPr>
        <p:spPr>
          <a:xfrm>
            <a:off x="7339710" y="2703868"/>
            <a:ext cx="3434080" cy="1137285"/>
          </a:xfrm>
          <a:prstGeom prst="rect">
            <a:avLst/>
          </a:prstGeom>
          <a:noFill/>
        </p:spPr>
        <p:txBody>
          <a:bodyPr wrap="none" rtlCol="0">
            <a:spAutoFit/>
          </a:bodyPr>
          <a:lstStyle/>
          <a:p>
            <a:pPr algn="l"/>
            <a:r>
              <a:rPr lang="zh-CN" altLang="en-US" sz="3200" dirty="0">
                <a:solidFill>
                  <a:schemeClr val="accent1"/>
                </a:solidFill>
                <a:latin typeface="微软雅黑" panose="020B0503020204020204" pitchFamily="34" charset="-122"/>
                <a:ea typeface="微软雅黑" panose="020B0503020204020204" pitchFamily="34" charset="-122"/>
              </a:rPr>
              <a:t>要解决的技术问题</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l"/>
            <a:r>
              <a:rPr lang="zh-CN" altLang="en-US" dirty="0">
                <a:solidFill>
                  <a:schemeClr val="accent1"/>
                </a:solidFill>
                <a:latin typeface="Arial" panose="020B0604020202020204" pitchFamily="34" charset="0"/>
                <a:ea typeface="微软雅黑" panose="020B0503020204020204" pitchFamily="34" charset="-122"/>
                <a:cs typeface="Arial" panose="020B0604020202020204" pitchFamily="34" charset="0"/>
              </a:rPr>
              <a:t>Technical problems to be </a:t>
            </a:r>
            <a:endParaRPr lang="zh-CN" altLang="en-US"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a:p>
            <a:pPr algn="l"/>
            <a:r>
              <a:rPr lang="zh-CN" altLang="en-US" dirty="0">
                <a:solidFill>
                  <a:schemeClr val="accent1"/>
                </a:solidFill>
                <a:latin typeface="Arial" panose="020B0604020202020204" pitchFamily="34" charset="0"/>
                <a:ea typeface="微软雅黑" panose="020B0503020204020204" pitchFamily="34" charset="-122"/>
                <a:cs typeface="Arial" panose="020B0604020202020204" pitchFamily="34" charset="0"/>
              </a:rPr>
              <a:t>solved</a:t>
            </a:r>
            <a:endParaRPr lang="zh-CN" altLang="en-US"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49" name="稻壳儿原创设计师【幻雨工作室】_13"/>
          <p:cNvSpPr/>
          <p:nvPr/>
        </p:nvSpPr>
        <p:spPr>
          <a:xfrm>
            <a:off x="1058251" y="865103"/>
            <a:ext cx="4118862" cy="1015663"/>
          </a:xfrm>
          <a:prstGeom prst="rect">
            <a:avLst/>
          </a:prstGeom>
        </p:spPr>
        <p:txBody>
          <a:bodyPr wrap="square">
            <a:spAutoFit/>
          </a:bodyPr>
          <a:lstStyle/>
          <a:p>
            <a:pPr defTabSz="685800">
              <a:defRPr/>
            </a:pPr>
            <a:r>
              <a:rPr lang="zh-CN" altLang="en-US" sz="6000" dirty="0">
                <a:solidFill>
                  <a:schemeClr val="accent1"/>
                </a:solidFill>
                <a:latin typeface="微软雅黑" panose="020B0503020204020204" pitchFamily="34" charset="-122"/>
                <a:ea typeface="微软雅黑" panose="020B0503020204020204" pitchFamily="34" charset="-122"/>
              </a:rPr>
              <a:t>目录</a:t>
            </a:r>
            <a:r>
              <a:rPr lang="en-US" altLang="zh-CN" sz="3600" dirty="0">
                <a:solidFill>
                  <a:schemeClr val="accent1"/>
                </a:solidFill>
                <a:latin typeface="微软雅黑" panose="020B0503020204020204" pitchFamily="34" charset="-122"/>
                <a:ea typeface="微软雅黑" panose="020B0503020204020204" pitchFamily="34" charset="-122"/>
              </a:rPr>
              <a:t>Contents</a:t>
            </a:r>
            <a:endParaRPr lang="zh-CN" altLang="en-US" sz="3600" dirty="0">
              <a:solidFill>
                <a:schemeClr val="accent1"/>
              </a:solidFill>
              <a:latin typeface="微软雅黑" panose="020B0503020204020204" pitchFamily="34" charset="-122"/>
              <a:ea typeface="微软雅黑" panose="020B0503020204020204" pitchFamily="34" charset="-122"/>
            </a:endParaRPr>
          </a:p>
        </p:txBody>
      </p:sp>
      <p:sp>
        <p:nvSpPr>
          <p:cNvPr id="2" name="稻壳儿原创设计师【幻雨工作室】_10"/>
          <p:cNvSpPr txBox="1"/>
          <p:nvPr/>
        </p:nvSpPr>
        <p:spPr>
          <a:xfrm>
            <a:off x="7420264" y="4625189"/>
            <a:ext cx="1808480" cy="860425"/>
          </a:xfrm>
          <a:prstGeom prst="rect">
            <a:avLst/>
          </a:prstGeom>
          <a:noFill/>
        </p:spPr>
        <p:txBody>
          <a:bodyPr wrap="none" rtlCol="0">
            <a:spAutoFit/>
          </a:bodyPr>
          <a:p>
            <a:pPr algn="l"/>
            <a:r>
              <a:rPr lang="zh-CN" altLang="en-US" sz="3200" dirty="0">
                <a:solidFill>
                  <a:schemeClr val="accent1"/>
                </a:solidFill>
                <a:latin typeface="微软雅黑" panose="020B0503020204020204" pitchFamily="34" charset="-122"/>
                <a:ea typeface="微软雅黑" panose="020B0503020204020204" pitchFamily="34" charset="-122"/>
              </a:rPr>
              <a:t>日程安排</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l"/>
            <a:r>
              <a:rPr lang="zh-CN" altLang="en-US" dirty="0">
                <a:solidFill>
                  <a:schemeClr val="accent1"/>
                </a:solidFill>
                <a:latin typeface="微软雅黑" panose="020B0503020204020204" pitchFamily="34" charset="-122"/>
                <a:ea typeface="微软雅黑" panose="020B0503020204020204" pitchFamily="34" charset="-122"/>
              </a:rPr>
              <a:t>Schedule</a:t>
            </a:r>
            <a:endParaRPr lang="zh-CN" altLang="en-US"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15" name="稻壳儿原创设计师【幻雨工作室】_1"/>
          <p:cNvSpPr txBox="1"/>
          <p:nvPr/>
        </p:nvSpPr>
        <p:spPr>
          <a:xfrm>
            <a:off x="4149725" y="3516801"/>
            <a:ext cx="4105910" cy="2306955"/>
          </a:xfrm>
          <a:prstGeom prst="rect">
            <a:avLst/>
          </a:prstGeom>
          <a:noFill/>
        </p:spPr>
        <p:txBody>
          <a:bodyPr wrap="none" rtlCol="0">
            <a:spAutoFit/>
          </a:bodyPr>
          <a:lstStyle/>
          <a:p>
            <a:pPr indent="457200" algn="l"/>
            <a:r>
              <a:rPr lang="en-US" altLang="zh-CN" sz="5400" dirty="0">
                <a:solidFill>
                  <a:schemeClr val="accent1"/>
                </a:solidFill>
                <a:latin typeface="微软雅黑" panose="020B0503020204020204" pitchFamily="34" charset="-122"/>
                <a:ea typeface="微软雅黑" panose="020B0503020204020204" pitchFamily="34" charset="-122"/>
                <a:sym typeface="+mn-ea"/>
              </a:rPr>
              <a:t> </a:t>
            </a:r>
            <a:r>
              <a:rPr lang="zh-CN" altLang="en-US" sz="5400" dirty="0">
                <a:solidFill>
                  <a:schemeClr val="accent1"/>
                </a:solidFill>
                <a:latin typeface="微软雅黑" panose="020B0503020204020204" pitchFamily="34" charset="-122"/>
                <a:ea typeface="微软雅黑" panose="020B0503020204020204" pitchFamily="34" charset="-122"/>
                <a:sym typeface="+mn-ea"/>
              </a:rPr>
              <a:t>背景介绍</a:t>
            </a:r>
            <a:endParaRPr lang="zh-CN" altLang="en-US" sz="5400" dirty="0">
              <a:solidFill>
                <a:schemeClr val="accent1"/>
              </a:solidFill>
              <a:latin typeface="微软雅黑" panose="020B0503020204020204" pitchFamily="34" charset="-122"/>
              <a:ea typeface="微软雅黑" panose="020B0503020204020204" pitchFamily="34" charset="-122"/>
            </a:endParaRPr>
          </a:p>
          <a:p>
            <a:pPr algn="l"/>
            <a:r>
              <a:rPr lang="zh-CN" altLang="en-US" sz="5400" dirty="0">
                <a:solidFill>
                  <a:schemeClr val="accent1"/>
                </a:solidFill>
                <a:latin typeface="微软雅黑" panose="020B0503020204020204" pitchFamily="34" charset="-122"/>
                <a:ea typeface="微软雅黑" panose="020B0503020204020204" pitchFamily="34" charset="-122"/>
                <a:sym typeface="+mn-lt"/>
              </a:rPr>
              <a:t>Background</a:t>
            </a:r>
            <a:endParaRPr lang="en-US" altLang="zh-CN" sz="5400" dirty="0">
              <a:solidFill>
                <a:schemeClr val="tx1">
                  <a:lumMod val="85000"/>
                  <a:lumOff val="15000"/>
                </a:schemeClr>
              </a:solidFill>
              <a:cs typeface="+mn-ea"/>
              <a:sym typeface="+mn-lt"/>
            </a:endParaRPr>
          </a:p>
          <a:p>
            <a:pPr algn="ctr"/>
            <a:endParaRPr lang="zh-CN" altLang="en-US" sz="36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29" name="稻壳儿原创设计师【幻雨工作室】_2"/>
          <p:cNvSpPr>
            <a:spLocks noChangeArrowheads="1"/>
          </p:cNvSpPr>
          <p:nvPr/>
        </p:nvSpPr>
        <p:spPr bwMode="auto">
          <a:xfrm>
            <a:off x="5282197" y="1839741"/>
            <a:ext cx="1627608" cy="1623318"/>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800">
              <a:solidFill>
                <a:schemeClr val="accent1"/>
              </a:solidFill>
            </a:endParaRPr>
          </a:p>
        </p:txBody>
      </p:sp>
      <p:sp>
        <p:nvSpPr>
          <p:cNvPr id="30" name="稻壳儿原创设计师【幻雨工作室】_3"/>
          <p:cNvSpPr txBox="1">
            <a:spLocks noChangeArrowheads="1"/>
          </p:cNvSpPr>
          <p:nvPr/>
        </p:nvSpPr>
        <p:spPr bwMode="auto">
          <a:xfrm>
            <a:off x="5356128" y="2109685"/>
            <a:ext cx="1479744"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6600" b="1" dirty="0">
                <a:solidFill>
                  <a:schemeClr val="bg1"/>
                </a:solidFill>
                <a:latin typeface="微软雅黑" panose="020B0503020204020204" pitchFamily="34" charset="-122"/>
                <a:ea typeface="微软雅黑" panose="020B0503020204020204" pitchFamily="34" charset="-122"/>
              </a:rPr>
              <a:t>01</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9" name="稻壳儿原创设计师【幻雨工作室】_1"/>
          <p:cNvSpPr txBox="1"/>
          <p:nvPr/>
        </p:nvSpPr>
        <p:spPr>
          <a:xfrm>
            <a:off x="1637374" y="677015"/>
            <a:ext cx="2505710" cy="1076325"/>
          </a:xfrm>
          <a:prstGeom prst="rect">
            <a:avLst/>
          </a:prstGeom>
          <a:noFill/>
        </p:spPr>
        <p:txBody>
          <a:bodyPr wrap="none" rtlCol="0">
            <a:spAutoFit/>
          </a:bodyPr>
          <a:lstStyle/>
          <a:p>
            <a:r>
              <a:rPr lang="zh-CN" altLang="en-US" sz="3200" dirty="0">
                <a:solidFill>
                  <a:schemeClr val="accent1"/>
                </a:solidFill>
                <a:latin typeface="微软雅黑" panose="020B0503020204020204" pitchFamily="34" charset="-122"/>
                <a:ea typeface="微软雅黑" panose="020B0503020204020204" pitchFamily="34" charset="-122"/>
                <a:sym typeface="+mn-ea"/>
              </a:rPr>
              <a:t>背景介绍</a:t>
            </a:r>
            <a:endParaRPr lang="zh-CN" altLang="en-US" sz="3200" dirty="0">
              <a:solidFill>
                <a:schemeClr val="accent1"/>
              </a:solidFill>
              <a:latin typeface="微软雅黑" panose="020B0503020204020204" pitchFamily="34" charset="-122"/>
              <a:ea typeface="微软雅黑" panose="020B0503020204020204" pitchFamily="34" charset="-122"/>
            </a:endParaRPr>
          </a:p>
          <a:p>
            <a:r>
              <a:rPr lang="zh-CN" altLang="en-US" sz="3200" dirty="0">
                <a:solidFill>
                  <a:schemeClr val="accent1"/>
                </a:solidFill>
                <a:latin typeface="微软雅黑" panose="020B0503020204020204" pitchFamily="34" charset="-122"/>
                <a:ea typeface="微软雅黑" panose="020B0503020204020204" pitchFamily="34" charset="-122"/>
                <a:sym typeface="+mn-lt"/>
              </a:rPr>
              <a:t>Background</a:t>
            </a:r>
            <a:endParaRPr lang="zh-CN" altLang="en-US" sz="24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01</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1489710" y="1753235"/>
            <a:ext cx="9212580" cy="3501390"/>
          </a:xfrm>
          <a:prstGeom prst="rect">
            <a:avLst/>
          </a:prstGeom>
          <a:noFill/>
        </p:spPr>
        <p:txBody>
          <a:bodyPr wrap="square" rtlCol="0">
            <a:noAutofit/>
          </a:bodyPr>
          <a:p>
            <a:pPr indent="457200"/>
            <a:r>
              <a:rPr lang="zh-CN" altLang="en-US" sz="2000" b="1">
                <a:latin typeface="宋体" panose="02010600030101010101" pitchFamily="2" charset="-122"/>
                <a:ea typeface="宋体" panose="02010600030101010101" pitchFamily="2" charset="-122"/>
                <a:cs typeface="宋体" panose="02010600030101010101" pitchFamily="2" charset="-122"/>
              </a:rPr>
              <a:t>基于模型的设计</a:t>
            </a:r>
            <a:r>
              <a:rPr lang="zh-CN" altLang="en-US" sz="2000">
                <a:latin typeface="宋体" panose="02010600030101010101" pitchFamily="2" charset="-122"/>
                <a:ea typeface="宋体" panose="02010600030101010101" pitchFamily="2" charset="-122"/>
                <a:cs typeface="宋体" panose="02010600030101010101" pitchFamily="2" charset="-122"/>
              </a:rPr>
              <a:t>（Model-BasedDesign，简称MBD）是一种数学及可视化的方法，使用MATLAB/Simulink建模和仿真实际问题，从而为系统的开发提供了一种数学性的、形象化的方法。利用基于模型的设计，可以快速且经济高效地开发动态系统，如控制系统，信号处理系统等等。</a:t>
            </a:r>
            <a:endParaRPr lang="zh-CN" altLang="en-US" sz="2000">
              <a:latin typeface="宋体" panose="02010600030101010101" pitchFamily="2" charset="-122"/>
              <a:ea typeface="宋体" panose="02010600030101010101" pitchFamily="2" charset="-122"/>
              <a:cs typeface="宋体" panose="02010600030101010101" pitchFamily="2" charset="-122"/>
            </a:endParaRPr>
          </a:p>
          <a:p>
            <a:pPr indent="457200"/>
            <a:r>
              <a:rPr lang="zh-CN" altLang="en-US" sz="2000">
                <a:latin typeface="宋体" panose="02010600030101010101" pitchFamily="2" charset="-122"/>
                <a:ea typeface="宋体" panose="02010600030101010101" pitchFamily="2" charset="-122"/>
                <a:cs typeface="宋体" panose="02010600030101010101" pitchFamily="2" charset="-122"/>
              </a:rPr>
              <a:t>完整的基于模型设计的开发流程如下图所示：</a:t>
            </a:r>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pic>
        <p:nvPicPr>
          <p:cNvPr id="-2147482623" name="图片 -2147482624" descr="ZJGD202205017_222"/>
          <p:cNvPicPr>
            <a:picLocks noChangeAspect="1"/>
          </p:cNvPicPr>
          <p:nvPr/>
        </p:nvPicPr>
        <p:blipFill>
          <a:blip r:embed="rId1"/>
          <a:stretch>
            <a:fillRect/>
          </a:stretch>
        </p:blipFill>
        <p:spPr>
          <a:xfrm>
            <a:off x="475615" y="3905885"/>
            <a:ext cx="11118215" cy="134874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nodeType="clickEffect">
                                  <p:stCondLst>
                                    <p:cond delay="0"/>
                                  </p:stCondLst>
                                  <p:childTnLst>
                                    <p:set>
                                      <p:cBhvr>
                                        <p:cTn id="10" dur="1" fill="hold">
                                          <p:stCondLst>
                                            <p:cond delay="0"/>
                                          </p:stCondLst>
                                        </p:cTn>
                                        <p:tgtEl>
                                          <p:spTgt spid="-2147482623"/>
                                        </p:tgtEl>
                                        <p:attrNameLst>
                                          <p:attrName>style.visibility</p:attrName>
                                        </p:attrNameLst>
                                      </p:cBhvr>
                                      <p:to>
                                        <p:strVal val="visible"/>
                                      </p:to>
                                    </p:set>
                                    <p:anim calcmode="lin" valueType="num">
                                      <p:cBhvr additive="base">
                                        <p:cTn id="11" dur="500"/>
                                        <p:tgtEl>
                                          <p:spTgt spid="-2147482623"/>
                                        </p:tgtEl>
                                        <p:attrNameLst>
                                          <p:attrName>ppt_y</p:attrName>
                                        </p:attrNameLst>
                                      </p:cBhvr>
                                      <p:tavLst>
                                        <p:tav tm="0">
                                          <p:val>
                                            <p:strVal val="#ppt_y+#ppt_h*1.125000"/>
                                          </p:val>
                                        </p:tav>
                                        <p:tav tm="100000">
                                          <p:val>
                                            <p:strVal val="#ppt_y"/>
                                          </p:val>
                                        </p:tav>
                                      </p:tavLst>
                                    </p:anim>
                                    <p:animEffect transition="in" filter="wipe(up)">
                                      <p:cBhvr>
                                        <p:cTn id="12" dur="500"/>
                                        <p:tgtEl>
                                          <p:spTgt spid="-21474826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稻壳儿原创设计师【幻雨工作室】_1"/>
          <p:cNvSpPr txBox="1"/>
          <p:nvPr/>
        </p:nvSpPr>
        <p:spPr>
          <a:xfrm>
            <a:off x="1637374" y="677015"/>
            <a:ext cx="2505710" cy="1076325"/>
          </a:xfrm>
          <a:prstGeom prst="rect">
            <a:avLst/>
          </a:prstGeom>
          <a:noFill/>
        </p:spPr>
        <p:txBody>
          <a:bodyPr wrap="none" rtlCol="0">
            <a:spAutoFit/>
          </a:bodyPr>
          <a:lstStyle/>
          <a:p>
            <a:pPr algn="l"/>
            <a:r>
              <a:rPr lang="zh-CN" altLang="en-US" sz="3200" dirty="0">
                <a:solidFill>
                  <a:schemeClr val="accent1"/>
                </a:solidFill>
                <a:latin typeface="微软雅黑" panose="020B0503020204020204" pitchFamily="34" charset="-122"/>
                <a:ea typeface="微软雅黑" panose="020B0503020204020204" pitchFamily="34" charset="-122"/>
                <a:sym typeface="+mn-ea"/>
              </a:rPr>
              <a:t>背景介绍</a:t>
            </a:r>
            <a:endParaRPr lang="zh-CN" altLang="en-US" sz="3200" dirty="0">
              <a:solidFill>
                <a:schemeClr val="accent1"/>
              </a:solidFill>
              <a:latin typeface="微软雅黑" panose="020B0503020204020204" pitchFamily="34" charset="-122"/>
              <a:ea typeface="微软雅黑" panose="020B0503020204020204" pitchFamily="34" charset="-122"/>
            </a:endParaRPr>
          </a:p>
          <a:p>
            <a:pPr algn="l"/>
            <a:r>
              <a:rPr lang="zh-CN" altLang="en-US" sz="3200" dirty="0">
                <a:solidFill>
                  <a:schemeClr val="accent1"/>
                </a:solidFill>
                <a:latin typeface="微软雅黑" panose="020B0503020204020204" pitchFamily="34" charset="-122"/>
                <a:ea typeface="微软雅黑" panose="020B0503020204020204" pitchFamily="34" charset="-122"/>
                <a:sym typeface="+mn-lt"/>
              </a:rPr>
              <a:t>Background</a:t>
            </a:r>
            <a:endParaRPr lang="zh-CN" altLang="en-US" sz="24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01</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8" name="稻壳儿原创设计师【幻雨工作室】_4"/>
          <p:cNvSpPr/>
          <p:nvPr/>
        </p:nvSpPr>
        <p:spPr>
          <a:xfrm>
            <a:off x="720286" y="2260295"/>
            <a:ext cx="8942363" cy="174439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方正中等线繁体" panose="03000509000000000000" pitchFamily="65" charset="-122"/>
              <a:cs typeface="Arial" panose="020B0604020202020204" pitchFamily="34" charset="0"/>
              <a:sym typeface="方正中等线繁体" panose="03000509000000000000" pitchFamily="65" charset="-122"/>
            </a:endParaRPr>
          </a:p>
        </p:txBody>
      </p:sp>
      <p:sp>
        <p:nvSpPr>
          <p:cNvPr id="10" name="稻壳儿原创设计师【幻雨工作室】_5"/>
          <p:cNvSpPr/>
          <p:nvPr/>
        </p:nvSpPr>
        <p:spPr>
          <a:xfrm rot="5400000">
            <a:off x="9311013" y="2151515"/>
            <a:ext cx="2800727" cy="1961953"/>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方正中等线繁体" panose="03000509000000000000" pitchFamily="65" charset="-122"/>
              <a:cs typeface="Arial" panose="020B0604020202020204" pitchFamily="34" charset="0"/>
              <a:sym typeface="方正中等线繁体" panose="03000509000000000000" pitchFamily="65" charset="-122"/>
            </a:endParaRPr>
          </a:p>
        </p:txBody>
      </p:sp>
      <p:sp>
        <p:nvSpPr>
          <p:cNvPr id="11" name="稻壳儿原创设计师【幻雨工作室】_6"/>
          <p:cNvSpPr/>
          <p:nvPr/>
        </p:nvSpPr>
        <p:spPr>
          <a:xfrm>
            <a:off x="8305802" y="2775524"/>
            <a:ext cx="2405575" cy="71393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方正中等线繁体" panose="03000509000000000000" pitchFamily="65" charset="-122"/>
              <a:cs typeface="Arial" panose="020B0604020202020204" pitchFamily="34" charset="0"/>
              <a:sym typeface="方正中等线繁体" panose="03000509000000000000" pitchFamily="65" charset="-122"/>
            </a:endParaRPr>
          </a:p>
        </p:txBody>
      </p:sp>
      <p:sp>
        <p:nvSpPr>
          <p:cNvPr id="12" name="稻壳儿原创设计师【幻雨工作室】_7"/>
          <p:cNvSpPr/>
          <p:nvPr/>
        </p:nvSpPr>
        <p:spPr>
          <a:xfrm>
            <a:off x="858128" y="2775523"/>
            <a:ext cx="2405575" cy="7139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方正中等线繁体" panose="03000509000000000000" pitchFamily="65" charset="-122"/>
              <a:cs typeface="Arial" panose="020B0604020202020204" pitchFamily="34" charset="0"/>
              <a:sym typeface="方正中等线繁体" panose="03000509000000000000" pitchFamily="65" charset="-122"/>
            </a:endParaRPr>
          </a:p>
        </p:txBody>
      </p:sp>
      <p:sp>
        <p:nvSpPr>
          <p:cNvPr id="13" name="稻壳儿原创设计师【幻雨工作室】_8"/>
          <p:cNvSpPr/>
          <p:nvPr/>
        </p:nvSpPr>
        <p:spPr>
          <a:xfrm>
            <a:off x="3340686" y="2775524"/>
            <a:ext cx="2405575" cy="7139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方正中等线繁体" panose="03000509000000000000" pitchFamily="65" charset="-122"/>
              <a:cs typeface="Arial" panose="020B0604020202020204" pitchFamily="34" charset="0"/>
              <a:sym typeface="方正中等线繁体" panose="03000509000000000000" pitchFamily="65" charset="-122"/>
            </a:endParaRPr>
          </a:p>
        </p:txBody>
      </p:sp>
      <p:sp>
        <p:nvSpPr>
          <p:cNvPr id="14" name="稻壳儿原创设计师【幻雨工作室】_9"/>
          <p:cNvSpPr/>
          <p:nvPr/>
        </p:nvSpPr>
        <p:spPr>
          <a:xfrm>
            <a:off x="5823244" y="2775524"/>
            <a:ext cx="2405575" cy="71393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方正中等线繁体" panose="03000509000000000000" pitchFamily="65" charset="-122"/>
              <a:cs typeface="Arial" panose="020B0604020202020204" pitchFamily="34" charset="0"/>
              <a:sym typeface="方正中等线繁体" panose="03000509000000000000" pitchFamily="65" charset="-122"/>
            </a:endParaRPr>
          </a:p>
        </p:txBody>
      </p:sp>
      <p:sp>
        <p:nvSpPr>
          <p:cNvPr id="15" name="稻壳儿原创设计师【幻雨工作室】_10"/>
          <p:cNvSpPr/>
          <p:nvPr/>
        </p:nvSpPr>
        <p:spPr>
          <a:xfrm>
            <a:off x="1434000" y="2952154"/>
            <a:ext cx="1567180" cy="368300"/>
          </a:xfrm>
          <a:prstGeom prst="rect">
            <a:avLst/>
          </a:prstGeom>
        </p:spPr>
        <p:txBody>
          <a:bodyPr wrap="none">
            <a:spAutoFit/>
          </a:bodyPr>
          <a:lstStyle/>
          <a:p>
            <a:r>
              <a:rPr lang="en-US" altLang="zh-CN" dirty="0">
                <a:solidFill>
                  <a:schemeClr val="bg1"/>
                </a:solidFill>
                <a:latin typeface="Arial" panose="020B0604020202020204" pitchFamily="34" charset="0"/>
                <a:cs typeface="Arial" panose="020B0604020202020204" pitchFamily="34" charset="0"/>
              </a:rPr>
              <a:t>Simulink </a:t>
            </a:r>
            <a:r>
              <a:rPr lang="zh-CN" altLang="en-US" dirty="0">
                <a:solidFill>
                  <a:schemeClr val="bg1"/>
                </a:solidFill>
                <a:latin typeface="Arial" panose="020B0604020202020204" pitchFamily="34" charset="0"/>
                <a:cs typeface="Arial" panose="020B0604020202020204" pitchFamily="34" charset="0"/>
              </a:rPr>
              <a:t>建模</a:t>
            </a:r>
            <a:endParaRPr lang="zh-CN" altLang="en-US" dirty="0">
              <a:solidFill>
                <a:schemeClr val="bg1"/>
              </a:solidFill>
              <a:latin typeface="Arial" panose="020B0604020202020204" pitchFamily="34" charset="0"/>
              <a:cs typeface="Arial" panose="020B0604020202020204" pitchFamily="34" charset="0"/>
            </a:endParaRPr>
          </a:p>
        </p:txBody>
      </p:sp>
      <p:sp>
        <p:nvSpPr>
          <p:cNvPr id="16" name="稻壳儿原创设计师【幻雨工作室】_11"/>
          <p:cNvSpPr/>
          <p:nvPr/>
        </p:nvSpPr>
        <p:spPr>
          <a:xfrm>
            <a:off x="3993682" y="2952154"/>
            <a:ext cx="1554480" cy="368300"/>
          </a:xfrm>
          <a:prstGeom prst="rect">
            <a:avLst/>
          </a:prstGeom>
        </p:spPr>
        <p:txBody>
          <a:bodyPr wrap="none">
            <a:spAutoFit/>
          </a:bodyPr>
          <a:lstStyle/>
          <a:p>
            <a:r>
              <a:rPr lang="zh-CN" altLang="en-US" dirty="0">
                <a:solidFill>
                  <a:schemeClr val="bg1"/>
                </a:solidFill>
                <a:latin typeface="Arial" panose="020B0604020202020204" pitchFamily="34" charset="0"/>
                <a:cs typeface="Arial" panose="020B0604020202020204" pitchFamily="34" charset="0"/>
              </a:rPr>
              <a:t>软件在环</a:t>
            </a:r>
            <a:r>
              <a:rPr lang="zh-CN" altLang="en-US" dirty="0">
                <a:solidFill>
                  <a:schemeClr val="bg1"/>
                </a:solidFill>
                <a:latin typeface="Arial" panose="020B0604020202020204" pitchFamily="34" charset="0"/>
                <a:cs typeface="Arial" panose="020B0604020202020204" pitchFamily="34" charset="0"/>
              </a:rPr>
              <a:t>仿真</a:t>
            </a:r>
            <a:endParaRPr lang="zh-CN" altLang="en-US" dirty="0">
              <a:solidFill>
                <a:schemeClr val="bg1"/>
              </a:solidFill>
              <a:latin typeface="Arial" panose="020B0604020202020204" pitchFamily="34" charset="0"/>
              <a:cs typeface="Arial" panose="020B0604020202020204" pitchFamily="34" charset="0"/>
            </a:endParaRPr>
          </a:p>
        </p:txBody>
      </p:sp>
      <p:sp>
        <p:nvSpPr>
          <p:cNvPr id="17" name="稻壳儿原创设计师【幻雨工作室】_12"/>
          <p:cNvSpPr/>
          <p:nvPr/>
        </p:nvSpPr>
        <p:spPr>
          <a:xfrm>
            <a:off x="6399257" y="2952154"/>
            <a:ext cx="1783080" cy="368300"/>
          </a:xfrm>
          <a:prstGeom prst="rect">
            <a:avLst/>
          </a:prstGeom>
        </p:spPr>
        <p:txBody>
          <a:bodyPr wrap="none">
            <a:spAutoFit/>
          </a:bodyPr>
          <a:lstStyle/>
          <a:p>
            <a:pPr algn="l"/>
            <a:r>
              <a:rPr lang="en-US" altLang="zh-CN" dirty="0">
                <a:solidFill>
                  <a:schemeClr val="bg1"/>
                </a:solidFill>
                <a:latin typeface="Arial" panose="020B0604020202020204" pitchFamily="34" charset="0"/>
                <a:cs typeface="Arial" panose="020B0604020202020204" pitchFamily="34" charset="0"/>
                <a:sym typeface="+mn-ea"/>
              </a:rPr>
              <a:t>处理器在环仿真</a:t>
            </a:r>
            <a:endParaRPr lang="en-US" altLang="zh-CN" dirty="0">
              <a:solidFill>
                <a:schemeClr val="bg1"/>
              </a:solidFill>
              <a:latin typeface="Arial" panose="020B0604020202020204" pitchFamily="34" charset="0"/>
              <a:cs typeface="Arial" panose="020B0604020202020204" pitchFamily="34" charset="0"/>
            </a:endParaRPr>
          </a:p>
        </p:txBody>
      </p:sp>
      <p:sp>
        <p:nvSpPr>
          <p:cNvPr id="18" name="稻壳儿原创设计师【幻雨工作室】_13"/>
          <p:cNvSpPr/>
          <p:nvPr/>
        </p:nvSpPr>
        <p:spPr>
          <a:xfrm>
            <a:off x="8911497" y="2952154"/>
            <a:ext cx="1097280" cy="368300"/>
          </a:xfrm>
          <a:prstGeom prst="rect">
            <a:avLst/>
          </a:prstGeom>
        </p:spPr>
        <p:txBody>
          <a:bodyPr wrap="none">
            <a:spAutoFit/>
          </a:bodyPr>
          <a:lstStyle/>
          <a:p>
            <a:pPr algn="l"/>
            <a:r>
              <a:rPr lang="en-US" altLang="zh-CN" dirty="0">
                <a:solidFill>
                  <a:schemeClr val="bg1"/>
                </a:solidFill>
                <a:latin typeface="Arial" panose="020B0604020202020204" pitchFamily="34" charset="0"/>
                <a:cs typeface="Arial" panose="020B0604020202020204" pitchFamily="34" charset="0"/>
              </a:rPr>
              <a:t>实物运行</a:t>
            </a:r>
            <a:endParaRPr lang="en-US" altLang="zh-CN" dirty="0">
              <a:solidFill>
                <a:schemeClr val="bg1"/>
              </a:solidFill>
              <a:latin typeface="Arial" panose="020B0604020202020204" pitchFamily="34" charset="0"/>
              <a:cs typeface="Arial" panose="020B0604020202020204" pitchFamily="34" charset="0"/>
            </a:endParaRPr>
          </a:p>
        </p:txBody>
      </p:sp>
      <p:sp>
        <p:nvSpPr>
          <p:cNvPr id="19" name="稻壳儿原创设计师【幻雨工作室】_14"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SpPr/>
          <p:nvPr/>
        </p:nvSpPr>
        <p:spPr>
          <a:xfrm>
            <a:off x="1007257" y="3541812"/>
            <a:ext cx="2098404" cy="321945"/>
          </a:xfrm>
          <a:prstGeom prst="rect">
            <a:avLst/>
          </a:prstGeom>
        </p:spPr>
        <p:txBody>
          <a:bodyPr wrap="square">
            <a:spAutoFit/>
          </a:bodyPr>
          <a:lstStyle/>
          <a:p>
            <a:pPr algn="ctr">
              <a:lnSpc>
                <a:spcPct val="150000"/>
              </a:lnSpc>
            </a:pPr>
            <a:endParaRPr lang="en-US" sz="1000" dirty="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endParaRPr>
          </a:p>
        </p:txBody>
      </p:sp>
      <p:sp>
        <p:nvSpPr>
          <p:cNvPr id="23" name="稻壳儿原创设计师【幻雨工作室】_18"/>
          <p:cNvSpPr>
            <a:spLocks noEditPoints="1"/>
          </p:cNvSpPr>
          <p:nvPr/>
        </p:nvSpPr>
        <p:spPr bwMode="auto">
          <a:xfrm>
            <a:off x="6026490" y="2989615"/>
            <a:ext cx="277868" cy="285751"/>
          </a:xfrm>
          <a:custGeom>
            <a:avLst/>
            <a:gdLst>
              <a:gd name="T0" fmla="*/ 119 w 141"/>
              <a:gd name="T1" fmla="*/ 92 h 145"/>
              <a:gd name="T2" fmla="*/ 120 w 141"/>
              <a:gd name="T3" fmla="*/ 92 h 145"/>
              <a:gd name="T4" fmla="*/ 119 w 141"/>
              <a:gd name="T5" fmla="*/ 91 h 145"/>
              <a:gd name="T6" fmla="*/ 99 w 141"/>
              <a:gd name="T7" fmla="*/ 78 h 145"/>
              <a:gd name="T8" fmla="*/ 83 w 141"/>
              <a:gd name="T9" fmla="*/ 69 h 145"/>
              <a:gd name="T10" fmla="*/ 78 w 141"/>
              <a:gd name="T11" fmla="*/ 65 h 145"/>
              <a:gd name="T12" fmla="*/ 76 w 141"/>
              <a:gd name="T13" fmla="*/ 59 h 145"/>
              <a:gd name="T14" fmla="*/ 81 w 141"/>
              <a:gd name="T15" fmla="*/ 47 h 145"/>
              <a:gd name="T16" fmla="*/ 86 w 141"/>
              <a:gd name="T17" fmla="*/ 37 h 145"/>
              <a:gd name="T18" fmla="*/ 84 w 141"/>
              <a:gd name="T19" fmla="*/ 34 h 145"/>
              <a:gd name="T20" fmla="*/ 81 w 141"/>
              <a:gd name="T21" fmla="*/ 12 h 145"/>
              <a:gd name="T22" fmla="*/ 67 w 141"/>
              <a:gd name="T23" fmla="*/ 2 h 145"/>
              <a:gd name="T24" fmla="*/ 62 w 141"/>
              <a:gd name="T25" fmla="*/ 1 h 145"/>
              <a:gd name="T26" fmla="*/ 55 w 141"/>
              <a:gd name="T27" fmla="*/ 0 h 145"/>
              <a:gd name="T28" fmla="*/ 56 w 141"/>
              <a:gd name="T29" fmla="*/ 2 h 145"/>
              <a:gd name="T30" fmla="*/ 42 w 141"/>
              <a:gd name="T31" fmla="*/ 12 h 145"/>
              <a:gd name="T32" fmla="*/ 39 w 141"/>
              <a:gd name="T33" fmla="*/ 34 h 145"/>
              <a:gd name="T34" fmla="*/ 37 w 141"/>
              <a:gd name="T35" fmla="*/ 37 h 145"/>
              <a:gd name="T36" fmla="*/ 42 w 141"/>
              <a:gd name="T37" fmla="*/ 47 h 145"/>
              <a:gd name="T38" fmla="*/ 47 w 141"/>
              <a:gd name="T39" fmla="*/ 59 h 145"/>
              <a:gd name="T40" fmla="*/ 45 w 141"/>
              <a:gd name="T41" fmla="*/ 65 h 145"/>
              <a:gd name="T42" fmla="*/ 40 w 141"/>
              <a:gd name="T43" fmla="*/ 69 h 145"/>
              <a:gd name="T44" fmla="*/ 25 w 141"/>
              <a:gd name="T45" fmla="*/ 78 h 145"/>
              <a:gd name="T46" fmla="*/ 4 w 141"/>
              <a:gd name="T47" fmla="*/ 91 h 145"/>
              <a:gd name="T48" fmla="*/ 0 w 141"/>
              <a:gd name="T49" fmla="*/ 124 h 145"/>
              <a:gd name="T50" fmla="*/ 0 w 141"/>
              <a:gd name="T51" fmla="*/ 126 h 145"/>
              <a:gd name="T52" fmla="*/ 0 w 141"/>
              <a:gd name="T53" fmla="*/ 126 h 145"/>
              <a:gd name="T54" fmla="*/ 62 w 141"/>
              <a:gd name="T55" fmla="*/ 142 h 145"/>
              <a:gd name="T56" fmla="*/ 92 w 141"/>
              <a:gd name="T57" fmla="*/ 139 h 145"/>
              <a:gd name="T58" fmla="*/ 88 w 141"/>
              <a:gd name="T59" fmla="*/ 123 h 145"/>
              <a:gd name="T60" fmla="*/ 119 w 141"/>
              <a:gd name="T61" fmla="*/ 92 h 145"/>
              <a:gd name="T62" fmla="*/ 122 w 141"/>
              <a:gd name="T63" fmla="*/ 100 h 145"/>
              <a:gd name="T64" fmla="*/ 119 w 141"/>
              <a:gd name="T65" fmla="*/ 100 h 145"/>
              <a:gd name="T66" fmla="*/ 96 w 141"/>
              <a:gd name="T67" fmla="*/ 123 h 145"/>
              <a:gd name="T68" fmla="*/ 101 w 141"/>
              <a:gd name="T69" fmla="*/ 136 h 145"/>
              <a:gd name="T70" fmla="*/ 119 w 141"/>
              <a:gd name="T71" fmla="*/ 145 h 145"/>
              <a:gd name="T72" fmla="*/ 141 w 141"/>
              <a:gd name="T73" fmla="*/ 123 h 145"/>
              <a:gd name="T74" fmla="*/ 122 w 141"/>
              <a:gd name="T75" fmla="*/ 100 h 145"/>
              <a:gd name="T76" fmla="*/ 133 w 141"/>
              <a:gd name="T77" fmla="*/ 125 h 145"/>
              <a:gd name="T78" fmla="*/ 122 w 141"/>
              <a:gd name="T79" fmla="*/ 125 h 145"/>
              <a:gd name="T80" fmla="*/ 122 w 141"/>
              <a:gd name="T81" fmla="*/ 137 h 145"/>
              <a:gd name="T82" fmla="*/ 116 w 141"/>
              <a:gd name="T83" fmla="*/ 137 h 145"/>
              <a:gd name="T84" fmla="*/ 116 w 141"/>
              <a:gd name="T85" fmla="*/ 125 h 145"/>
              <a:gd name="T86" fmla="*/ 104 w 141"/>
              <a:gd name="T87" fmla="*/ 125 h 145"/>
              <a:gd name="T88" fmla="*/ 104 w 141"/>
              <a:gd name="T89" fmla="*/ 120 h 145"/>
              <a:gd name="T90" fmla="*/ 116 w 141"/>
              <a:gd name="T91" fmla="*/ 120 h 145"/>
              <a:gd name="T92" fmla="*/ 116 w 141"/>
              <a:gd name="T93" fmla="*/ 108 h 145"/>
              <a:gd name="T94" fmla="*/ 122 w 141"/>
              <a:gd name="T95" fmla="*/ 108 h 145"/>
              <a:gd name="T96" fmla="*/ 122 w 141"/>
              <a:gd name="T97" fmla="*/ 120 h 145"/>
              <a:gd name="T98" fmla="*/ 133 w 141"/>
              <a:gd name="T99" fmla="*/ 120 h 145"/>
              <a:gd name="T100" fmla="*/ 133 w 141"/>
              <a:gd name="T101" fmla="*/ 12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1" h="145">
                <a:moveTo>
                  <a:pt x="119" y="92"/>
                </a:moveTo>
                <a:cubicBezTo>
                  <a:pt x="119" y="92"/>
                  <a:pt x="119" y="92"/>
                  <a:pt x="120" y="92"/>
                </a:cubicBezTo>
                <a:cubicBezTo>
                  <a:pt x="120" y="92"/>
                  <a:pt x="120" y="91"/>
                  <a:pt x="119" y="91"/>
                </a:cubicBezTo>
                <a:cubicBezTo>
                  <a:pt x="115" y="79"/>
                  <a:pt x="102" y="79"/>
                  <a:pt x="99" y="78"/>
                </a:cubicBezTo>
                <a:cubicBezTo>
                  <a:pt x="89" y="75"/>
                  <a:pt x="85" y="74"/>
                  <a:pt x="83" y="69"/>
                </a:cubicBezTo>
                <a:cubicBezTo>
                  <a:pt x="81" y="65"/>
                  <a:pt x="78" y="65"/>
                  <a:pt x="78" y="65"/>
                </a:cubicBezTo>
                <a:cubicBezTo>
                  <a:pt x="77" y="63"/>
                  <a:pt x="77" y="61"/>
                  <a:pt x="76" y="59"/>
                </a:cubicBezTo>
                <a:cubicBezTo>
                  <a:pt x="80" y="54"/>
                  <a:pt x="81" y="47"/>
                  <a:pt x="81" y="47"/>
                </a:cubicBezTo>
                <a:cubicBezTo>
                  <a:pt x="85" y="46"/>
                  <a:pt x="86" y="40"/>
                  <a:pt x="86" y="37"/>
                </a:cubicBezTo>
                <a:cubicBezTo>
                  <a:pt x="86" y="35"/>
                  <a:pt x="84" y="34"/>
                  <a:pt x="84" y="34"/>
                </a:cubicBezTo>
                <a:cubicBezTo>
                  <a:pt x="84" y="34"/>
                  <a:pt x="87" y="20"/>
                  <a:pt x="81" y="12"/>
                </a:cubicBezTo>
                <a:cubicBezTo>
                  <a:pt x="76" y="3"/>
                  <a:pt x="67" y="2"/>
                  <a:pt x="67" y="2"/>
                </a:cubicBezTo>
                <a:cubicBezTo>
                  <a:pt x="62" y="1"/>
                  <a:pt x="62" y="1"/>
                  <a:pt x="62" y="1"/>
                </a:cubicBezTo>
                <a:cubicBezTo>
                  <a:pt x="62" y="1"/>
                  <a:pt x="56" y="1"/>
                  <a:pt x="55" y="0"/>
                </a:cubicBezTo>
                <a:cubicBezTo>
                  <a:pt x="55" y="0"/>
                  <a:pt x="55" y="2"/>
                  <a:pt x="56" y="2"/>
                </a:cubicBezTo>
                <a:cubicBezTo>
                  <a:pt x="56" y="2"/>
                  <a:pt x="47" y="3"/>
                  <a:pt x="42" y="12"/>
                </a:cubicBezTo>
                <a:cubicBezTo>
                  <a:pt x="36" y="20"/>
                  <a:pt x="39" y="34"/>
                  <a:pt x="39" y="34"/>
                </a:cubicBezTo>
                <a:cubicBezTo>
                  <a:pt x="39" y="34"/>
                  <a:pt x="37" y="35"/>
                  <a:pt x="37" y="37"/>
                </a:cubicBezTo>
                <a:cubicBezTo>
                  <a:pt x="37" y="40"/>
                  <a:pt x="38" y="46"/>
                  <a:pt x="42" y="47"/>
                </a:cubicBezTo>
                <a:cubicBezTo>
                  <a:pt x="42" y="47"/>
                  <a:pt x="43" y="54"/>
                  <a:pt x="47" y="59"/>
                </a:cubicBezTo>
                <a:cubicBezTo>
                  <a:pt x="46" y="61"/>
                  <a:pt x="46" y="63"/>
                  <a:pt x="45" y="65"/>
                </a:cubicBezTo>
                <a:cubicBezTo>
                  <a:pt x="45" y="65"/>
                  <a:pt x="43" y="65"/>
                  <a:pt x="40" y="69"/>
                </a:cubicBezTo>
                <a:cubicBezTo>
                  <a:pt x="38" y="74"/>
                  <a:pt x="35" y="75"/>
                  <a:pt x="25" y="78"/>
                </a:cubicBezTo>
                <a:cubicBezTo>
                  <a:pt x="21" y="79"/>
                  <a:pt x="9" y="79"/>
                  <a:pt x="4" y="91"/>
                </a:cubicBezTo>
                <a:cubicBezTo>
                  <a:pt x="1" y="97"/>
                  <a:pt x="0" y="111"/>
                  <a:pt x="0" y="124"/>
                </a:cubicBezTo>
                <a:cubicBezTo>
                  <a:pt x="0" y="124"/>
                  <a:pt x="0" y="125"/>
                  <a:pt x="0" y="126"/>
                </a:cubicBezTo>
                <a:cubicBezTo>
                  <a:pt x="0" y="126"/>
                  <a:pt x="0" y="126"/>
                  <a:pt x="0" y="126"/>
                </a:cubicBezTo>
                <a:cubicBezTo>
                  <a:pt x="12" y="134"/>
                  <a:pt x="31" y="142"/>
                  <a:pt x="62" y="142"/>
                </a:cubicBezTo>
                <a:cubicBezTo>
                  <a:pt x="73" y="142"/>
                  <a:pt x="84" y="141"/>
                  <a:pt x="92" y="139"/>
                </a:cubicBezTo>
                <a:cubicBezTo>
                  <a:pt x="90" y="134"/>
                  <a:pt x="88" y="129"/>
                  <a:pt x="88" y="123"/>
                </a:cubicBezTo>
                <a:cubicBezTo>
                  <a:pt x="88" y="106"/>
                  <a:pt x="102" y="92"/>
                  <a:pt x="119" y="92"/>
                </a:cubicBezTo>
                <a:close/>
                <a:moveTo>
                  <a:pt x="122" y="100"/>
                </a:moveTo>
                <a:cubicBezTo>
                  <a:pt x="121" y="100"/>
                  <a:pt x="120" y="100"/>
                  <a:pt x="119" y="100"/>
                </a:cubicBezTo>
                <a:cubicBezTo>
                  <a:pt x="106" y="100"/>
                  <a:pt x="96" y="110"/>
                  <a:pt x="96" y="123"/>
                </a:cubicBezTo>
                <a:cubicBezTo>
                  <a:pt x="96" y="128"/>
                  <a:pt x="98" y="133"/>
                  <a:pt x="101" y="136"/>
                </a:cubicBezTo>
                <a:cubicBezTo>
                  <a:pt x="105" y="142"/>
                  <a:pt x="112" y="145"/>
                  <a:pt x="119" y="145"/>
                </a:cubicBezTo>
                <a:cubicBezTo>
                  <a:pt x="131" y="145"/>
                  <a:pt x="141" y="135"/>
                  <a:pt x="141" y="123"/>
                </a:cubicBezTo>
                <a:cubicBezTo>
                  <a:pt x="141" y="111"/>
                  <a:pt x="133" y="102"/>
                  <a:pt x="122" y="100"/>
                </a:cubicBezTo>
                <a:close/>
                <a:moveTo>
                  <a:pt x="133" y="125"/>
                </a:moveTo>
                <a:cubicBezTo>
                  <a:pt x="122" y="125"/>
                  <a:pt x="122" y="125"/>
                  <a:pt x="122" y="125"/>
                </a:cubicBezTo>
                <a:cubicBezTo>
                  <a:pt x="122" y="137"/>
                  <a:pt x="122" y="137"/>
                  <a:pt x="122" y="137"/>
                </a:cubicBezTo>
                <a:cubicBezTo>
                  <a:pt x="116" y="137"/>
                  <a:pt x="116" y="137"/>
                  <a:pt x="116" y="137"/>
                </a:cubicBezTo>
                <a:cubicBezTo>
                  <a:pt x="116" y="125"/>
                  <a:pt x="116" y="125"/>
                  <a:pt x="116" y="125"/>
                </a:cubicBezTo>
                <a:cubicBezTo>
                  <a:pt x="104" y="125"/>
                  <a:pt x="104" y="125"/>
                  <a:pt x="104" y="125"/>
                </a:cubicBezTo>
                <a:cubicBezTo>
                  <a:pt x="104" y="120"/>
                  <a:pt x="104" y="120"/>
                  <a:pt x="104" y="120"/>
                </a:cubicBezTo>
                <a:cubicBezTo>
                  <a:pt x="116" y="120"/>
                  <a:pt x="116" y="120"/>
                  <a:pt x="116" y="120"/>
                </a:cubicBezTo>
                <a:cubicBezTo>
                  <a:pt x="116" y="108"/>
                  <a:pt x="116" y="108"/>
                  <a:pt x="116" y="108"/>
                </a:cubicBezTo>
                <a:cubicBezTo>
                  <a:pt x="122" y="108"/>
                  <a:pt x="122" y="108"/>
                  <a:pt x="122" y="108"/>
                </a:cubicBezTo>
                <a:cubicBezTo>
                  <a:pt x="122" y="120"/>
                  <a:pt x="122" y="120"/>
                  <a:pt x="122" y="120"/>
                </a:cubicBezTo>
                <a:cubicBezTo>
                  <a:pt x="133" y="120"/>
                  <a:pt x="133" y="120"/>
                  <a:pt x="133" y="120"/>
                </a:cubicBezTo>
                <a:lnTo>
                  <a:pt x="133" y="125"/>
                </a:lnTo>
                <a:close/>
              </a:path>
            </a:pathLst>
          </a:custGeom>
          <a:solidFill>
            <a:schemeClr val="bg1"/>
          </a:solidFill>
          <a:ln>
            <a:noFill/>
          </a:ln>
        </p:spPr>
        <p:txBody>
          <a:bodyPr vert="horz" wrap="square" lIns="91440" tIns="45720" rIns="91440" bIns="45720" numCol="1" anchor="t" anchorCtr="0" compatLnSpc="1"/>
          <a:lstStyle/>
          <a:p>
            <a:endParaRPr lang="en-US" sz="2000"/>
          </a:p>
        </p:txBody>
      </p:sp>
      <p:sp>
        <p:nvSpPr>
          <p:cNvPr id="24" name="稻壳儿原创设计师【幻雨工作室】_19"/>
          <p:cNvSpPr>
            <a:spLocks noEditPoints="1"/>
          </p:cNvSpPr>
          <p:nvPr/>
        </p:nvSpPr>
        <p:spPr bwMode="auto">
          <a:xfrm>
            <a:off x="1057769" y="2965125"/>
            <a:ext cx="291847" cy="324274"/>
          </a:xfrm>
          <a:custGeom>
            <a:avLst/>
            <a:gdLst>
              <a:gd name="T0" fmla="*/ 74 w 135"/>
              <a:gd name="T1" fmla="*/ 84 h 150"/>
              <a:gd name="T2" fmla="*/ 74 w 135"/>
              <a:gd name="T3" fmla="*/ 83 h 150"/>
              <a:gd name="T4" fmla="*/ 74 w 135"/>
              <a:gd name="T5" fmla="*/ 53 h 150"/>
              <a:gd name="T6" fmla="*/ 68 w 135"/>
              <a:gd name="T7" fmla="*/ 47 h 150"/>
              <a:gd name="T8" fmla="*/ 62 w 135"/>
              <a:gd name="T9" fmla="*/ 53 h 150"/>
              <a:gd name="T10" fmla="*/ 62 w 135"/>
              <a:gd name="T11" fmla="*/ 83 h 150"/>
              <a:gd name="T12" fmla="*/ 68 w 135"/>
              <a:gd name="T13" fmla="*/ 89 h 150"/>
              <a:gd name="T14" fmla="*/ 69 w 135"/>
              <a:gd name="T15" fmla="*/ 89 h 150"/>
              <a:gd name="T16" fmla="*/ 96 w 135"/>
              <a:gd name="T17" fmla="*/ 116 h 150"/>
              <a:gd name="T18" fmla="*/ 98 w 135"/>
              <a:gd name="T19" fmla="*/ 117 h 150"/>
              <a:gd name="T20" fmla="*/ 101 w 135"/>
              <a:gd name="T21" fmla="*/ 116 h 150"/>
              <a:gd name="T22" fmla="*/ 101 w 135"/>
              <a:gd name="T23" fmla="*/ 111 h 150"/>
              <a:gd name="T24" fmla="*/ 74 w 135"/>
              <a:gd name="T25" fmla="*/ 84 h 150"/>
              <a:gd name="T26" fmla="*/ 110 w 135"/>
              <a:gd name="T27" fmla="*/ 30 h 150"/>
              <a:gd name="T28" fmla="*/ 113 w 135"/>
              <a:gd name="T29" fmla="*/ 24 h 150"/>
              <a:gd name="T30" fmla="*/ 115 w 135"/>
              <a:gd name="T31" fmla="*/ 25 h 150"/>
              <a:gd name="T32" fmla="*/ 118 w 135"/>
              <a:gd name="T33" fmla="*/ 25 h 150"/>
              <a:gd name="T34" fmla="*/ 121 w 135"/>
              <a:gd name="T35" fmla="*/ 23 h 150"/>
              <a:gd name="T36" fmla="*/ 123 w 135"/>
              <a:gd name="T37" fmla="*/ 18 h 150"/>
              <a:gd name="T38" fmla="*/ 122 w 135"/>
              <a:gd name="T39" fmla="*/ 13 h 150"/>
              <a:gd name="T40" fmla="*/ 103 w 135"/>
              <a:gd name="T41" fmla="*/ 1 h 150"/>
              <a:gd name="T42" fmla="*/ 97 w 135"/>
              <a:gd name="T43" fmla="*/ 3 h 150"/>
              <a:gd name="T44" fmla="*/ 95 w 135"/>
              <a:gd name="T45" fmla="*/ 8 h 150"/>
              <a:gd name="T46" fmla="*/ 94 w 135"/>
              <a:gd name="T47" fmla="*/ 11 h 150"/>
              <a:gd name="T48" fmla="*/ 96 w 135"/>
              <a:gd name="T49" fmla="*/ 14 h 150"/>
              <a:gd name="T50" fmla="*/ 97 w 135"/>
              <a:gd name="T51" fmla="*/ 14 h 150"/>
              <a:gd name="T52" fmla="*/ 94 w 135"/>
              <a:gd name="T53" fmla="*/ 21 h 150"/>
              <a:gd name="T54" fmla="*/ 68 w 135"/>
              <a:gd name="T55" fmla="*/ 16 h 150"/>
              <a:gd name="T56" fmla="*/ 42 w 135"/>
              <a:gd name="T57" fmla="*/ 21 h 150"/>
              <a:gd name="T58" fmla="*/ 38 w 135"/>
              <a:gd name="T59" fmla="*/ 14 h 150"/>
              <a:gd name="T60" fmla="*/ 40 w 135"/>
              <a:gd name="T61" fmla="*/ 14 h 150"/>
              <a:gd name="T62" fmla="*/ 41 w 135"/>
              <a:gd name="T63" fmla="*/ 11 h 150"/>
              <a:gd name="T64" fmla="*/ 41 w 135"/>
              <a:gd name="T65" fmla="*/ 8 h 150"/>
              <a:gd name="T66" fmla="*/ 38 w 135"/>
              <a:gd name="T67" fmla="*/ 3 h 150"/>
              <a:gd name="T68" fmla="*/ 32 w 135"/>
              <a:gd name="T69" fmla="*/ 1 h 150"/>
              <a:gd name="T70" fmla="*/ 14 w 135"/>
              <a:gd name="T71" fmla="*/ 13 h 150"/>
              <a:gd name="T72" fmla="*/ 12 w 135"/>
              <a:gd name="T73" fmla="*/ 18 h 150"/>
              <a:gd name="T74" fmla="*/ 15 w 135"/>
              <a:gd name="T75" fmla="*/ 23 h 150"/>
              <a:gd name="T76" fmla="*/ 18 w 135"/>
              <a:gd name="T77" fmla="*/ 25 h 150"/>
              <a:gd name="T78" fmla="*/ 21 w 135"/>
              <a:gd name="T79" fmla="*/ 25 h 150"/>
              <a:gd name="T80" fmla="*/ 22 w 135"/>
              <a:gd name="T81" fmla="*/ 24 h 150"/>
              <a:gd name="T82" fmla="*/ 26 w 135"/>
              <a:gd name="T83" fmla="*/ 30 h 150"/>
              <a:gd name="T84" fmla="*/ 0 w 135"/>
              <a:gd name="T85" fmla="*/ 83 h 150"/>
              <a:gd name="T86" fmla="*/ 68 w 135"/>
              <a:gd name="T87" fmla="*/ 150 h 150"/>
              <a:gd name="T88" fmla="*/ 135 w 135"/>
              <a:gd name="T89" fmla="*/ 83 h 150"/>
              <a:gd name="T90" fmla="*/ 110 w 135"/>
              <a:gd name="T91" fmla="*/ 30 h 150"/>
              <a:gd name="T92" fmla="*/ 68 w 135"/>
              <a:gd name="T93" fmla="*/ 138 h 150"/>
              <a:gd name="T94" fmla="*/ 13 w 135"/>
              <a:gd name="T95" fmla="*/ 83 h 150"/>
              <a:gd name="T96" fmla="*/ 68 w 135"/>
              <a:gd name="T97" fmla="*/ 29 h 150"/>
              <a:gd name="T98" fmla="*/ 122 w 135"/>
              <a:gd name="T99" fmla="*/ 83 h 150"/>
              <a:gd name="T100" fmla="*/ 68 w 135"/>
              <a:gd name="T101" fmla="*/ 13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5" h="150">
                <a:moveTo>
                  <a:pt x="74" y="84"/>
                </a:moveTo>
                <a:cubicBezTo>
                  <a:pt x="74" y="84"/>
                  <a:pt x="74" y="83"/>
                  <a:pt x="74" y="83"/>
                </a:cubicBezTo>
                <a:cubicBezTo>
                  <a:pt x="74" y="53"/>
                  <a:pt x="74" y="53"/>
                  <a:pt x="74" y="53"/>
                </a:cubicBezTo>
                <a:cubicBezTo>
                  <a:pt x="74" y="50"/>
                  <a:pt x="71" y="47"/>
                  <a:pt x="68" y="47"/>
                </a:cubicBezTo>
                <a:cubicBezTo>
                  <a:pt x="65" y="47"/>
                  <a:pt x="62" y="50"/>
                  <a:pt x="62" y="53"/>
                </a:cubicBezTo>
                <a:cubicBezTo>
                  <a:pt x="62" y="83"/>
                  <a:pt x="62" y="83"/>
                  <a:pt x="62" y="83"/>
                </a:cubicBezTo>
                <a:cubicBezTo>
                  <a:pt x="62" y="86"/>
                  <a:pt x="65" y="89"/>
                  <a:pt x="68" y="89"/>
                </a:cubicBezTo>
                <a:cubicBezTo>
                  <a:pt x="68" y="89"/>
                  <a:pt x="68" y="89"/>
                  <a:pt x="69" y="89"/>
                </a:cubicBezTo>
                <a:cubicBezTo>
                  <a:pt x="96" y="116"/>
                  <a:pt x="96" y="116"/>
                  <a:pt x="96" y="116"/>
                </a:cubicBezTo>
                <a:cubicBezTo>
                  <a:pt x="96" y="117"/>
                  <a:pt x="97" y="117"/>
                  <a:pt x="98" y="117"/>
                </a:cubicBezTo>
                <a:cubicBezTo>
                  <a:pt x="99" y="117"/>
                  <a:pt x="100" y="117"/>
                  <a:pt x="101" y="116"/>
                </a:cubicBezTo>
                <a:cubicBezTo>
                  <a:pt x="102" y="114"/>
                  <a:pt x="102" y="112"/>
                  <a:pt x="101" y="111"/>
                </a:cubicBezTo>
                <a:lnTo>
                  <a:pt x="74" y="84"/>
                </a:lnTo>
                <a:close/>
                <a:moveTo>
                  <a:pt x="110" y="30"/>
                </a:moveTo>
                <a:cubicBezTo>
                  <a:pt x="113" y="24"/>
                  <a:pt x="113" y="24"/>
                  <a:pt x="113" y="24"/>
                </a:cubicBezTo>
                <a:cubicBezTo>
                  <a:pt x="115" y="25"/>
                  <a:pt x="115" y="25"/>
                  <a:pt x="115" y="25"/>
                </a:cubicBezTo>
                <a:cubicBezTo>
                  <a:pt x="116" y="25"/>
                  <a:pt x="117" y="25"/>
                  <a:pt x="118" y="25"/>
                </a:cubicBezTo>
                <a:cubicBezTo>
                  <a:pt x="119" y="25"/>
                  <a:pt x="120" y="24"/>
                  <a:pt x="121" y="23"/>
                </a:cubicBezTo>
                <a:cubicBezTo>
                  <a:pt x="123" y="18"/>
                  <a:pt x="123" y="18"/>
                  <a:pt x="123" y="18"/>
                </a:cubicBezTo>
                <a:cubicBezTo>
                  <a:pt x="125" y="16"/>
                  <a:pt x="124" y="14"/>
                  <a:pt x="122" y="13"/>
                </a:cubicBezTo>
                <a:cubicBezTo>
                  <a:pt x="103" y="1"/>
                  <a:pt x="103" y="1"/>
                  <a:pt x="103" y="1"/>
                </a:cubicBezTo>
                <a:cubicBezTo>
                  <a:pt x="101" y="0"/>
                  <a:pt x="99" y="1"/>
                  <a:pt x="97" y="3"/>
                </a:cubicBezTo>
                <a:cubicBezTo>
                  <a:pt x="95" y="8"/>
                  <a:pt x="95" y="8"/>
                  <a:pt x="95" y="8"/>
                </a:cubicBezTo>
                <a:cubicBezTo>
                  <a:pt x="94" y="9"/>
                  <a:pt x="94" y="10"/>
                  <a:pt x="94" y="11"/>
                </a:cubicBezTo>
                <a:cubicBezTo>
                  <a:pt x="94" y="12"/>
                  <a:pt x="95" y="13"/>
                  <a:pt x="96" y="14"/>
                </a:cubicBezTo>
                <a:cubicBezTo>
                  <a:pt x="97" y="14"/>
                  <a:pt x="97" y="14"/>
                  <a:pt x="97" y="14"/>
                </a:cubicBezTo>
                <a:cubicBezTo>
                  <a:pt x="94" y="21"/>
                  <a:pt x="94" y="21"/>
                  <a:pt x="94" y="21"/>
                </a:cubicBezTo>
                <a:cubicBezTo>
                  <a:pt x="86" y="18"/>
                  <a:pt x="77" y="16"/>
                  <a:pt x="68" y="16"/>
                </a:cubicBezTo>
                <a:cubicBezTo>
                  <a:pt x="59" y="16"/>
                  <a:pt x="50" y="18"/>
                  <a:pt x="42" y="21"/>
                </a:cubicBezTo>
                <a:cubicBezTo>
                  <a:pt x="38" y="14"/>
                  <a:pt x="38" y="14"/>
                  <a:pt x="38" y="14"/>
                </a:cubicBezTo>
                <a:cubicBezTo>
                  <a:pt x="40" y="14"/>
                  <a:pt x="40" y="14"/>
                  <a:pt x="40" y="14"/>
                </a:cubicBezTo>
                <a:cubicBezTo>
                  <a:pt x="40" y="13"/>
                  <a:pt x="41" y="12"/>
                  <a:pt x="41" y="11"/>
                </a:cubicBezTo>
                <a:cubicBezTo>
                  <a:pt x="42" y="10"/>
                  <a:pt x="42" y="9"/>
                  <a:pt x="41" y="8"/>
                </a:cubicBezTo>
                <a:cubicBezTo>
                  <a:pt x="38" y="3"/>
                  <a:pt x="38" y="3"/>
                  <a:pt x="38" y="3"/>
                </a:cubicBezTo>
                <a:cubicBezTo>
                  <a:pt x="37" y="1"/>
                  <a:pt x="34" y="0"/>
                  <a:pt x="32" y="1"/>
                </a:cubicBezTo>
                <a:cubicBezTo>
                  <a:pt x="14" y="13"/>
                  <a:pt x="14" y="13"/>
                  <a:pt x="14" y="13"/>
                </a:cubicBezTo>
                <a:cubicBezTo>
                  <a:pt x="12" y="14"/>
                  <a:pt x="11" y="16"/>
                  <a:pt x="12" y="18"/>
                </a:cubicBezTo>
                <a:cubicBezTo>
                  <a:pt x="15" y="23"/>
                  <a:pt x="15" y="23"/>
                  <a:pt x="15" y="23"/>
                </a:cubicBezTo>
                <a:cubicBezTo>
                  <a:pt x="16" y="24"/>
                  <a:pt x="16" y="25"/>
                  <a:pt x="18" y="25"/>
                </a:cubicBezTo>
                <a:cubicBezTo>
                  <a:pt x="19" y="25"/>
                  <a:pt x="20" y="25"/>
                  <a:pt x="21" y="25"/>
                </a:cubicBezTo>
                <a:cubicBezTo>
                  <a:pt x="22" y="24"/>
                  <a:pt x="22" y="24"/>
                  <a:pt x="22" y="24"/>
                </a:cubicBezTo>
                <a:cubicBezTo>
                  <a:pt x="26" y="30"/>
                  <a:pt x="26" y="30"/>
                  <a:pt x="26" y="30"/>
                </a:cubicBezTo>
                <a:cubicBezTo>
                  <a:pt x="10" y="43"/>
                  <a:pt x="0" y="62"/>
                  <a:pt x="0" y="83"/>
                </a:cubicBezTo>
                <a:cubicBezTo>
                  <a:pt x="0" y="120"/>
                  <a:pt x="31" y="150"/>
                  <a:pt x="68" y="150"/>
                </a:cubicBezTo>
                <a:cubicBezTo>
                  <a:pt x="105" y="150"/>
                  <a:pt x="135" y="120"/>
                  <a:pt x="135" y="83"/>
                </a:cubicBezTo>
                <a:cubicBezTo>
                  <a:pt x="135" y="62"/>
                  <a:pt x="125" y="43"/>
                  <a:pt x="110" y="30"/>
                </a:cubicBezTo>
                <a:close/>
                <a:moveTo>
                  <a:pt x="68" y="138"/>
                </a:moveTo>
                <a:cubicBezTo>
                  <a:pt x="38" y="138"/>
                  <a:pt x="13" y="113"/>
                  <a:pt x="13" y="83"/>
                </a:cubicBezTo>
                <a:cubicBezTo>
                  <a:pt x="13" y="53"/>
                  <a:pt x="38" y="29"/>
                  <a:pt x="68" y="29"/>
                </a:cubicBezTo>
                <a:cubicBezTo>
                  <a:pt x="98" y="29"/>
                  <a:pt x="122" y="53"/>
                  <a:pt x="122" y="83"/>
                </a:cubicBezTo>
                <a:cubicBezTo>
                  <a:pt x="122" y="113"/>
                  <a:pt x="98" y="138"/>
                  <a:pt x="68" y="138"/>
                </a:cubicBezTo>
                <a:close/>
              </a:path>
            </a:pathLst>
          </a:custGeom>
          <a:solidFill>
            <a:schemeClr val="bg1"/>
          </a:solidFill>
          <a:ln>
            <a:noFill/>
          </a:ln>
        </p:spPr>
        <p:txBody>
          <a:bodyPr vert="horz" wrap="square" lIns="91440" tIns="45720" rIns="91440" bIns="45720" numCol="1" anchor="t" anchorCtr="0" compatLnSpc="1"/>
          <a:lstStyle/>
          <a:p>
            <a:endParaRPr lang="en-US" sz="2000"/>
          </a:p>
        </p:txBody>
      </p:sp>
      <p:sp>
        <p:nvSpPr>
          <p:cNvPr id="25" name="稻壳儿原创设计师【幻雨工作室】_20"/>
          <p:cNvSpPr>
            <a:spLocks noEditPoints="1"/>
          </p:cNvSpPr>
          <p:nvPr/>
        </p:nvSpPr>
        <p:spPr bwMode="auto">
          <a:xfrm>
            <a:off x="3584613" y="2952154"/>
            <a:ext cx="242125" cy="350216"/>
          </a:xfrm>
          <a:custGeom>
            <a:avLst/>
            <a:gdLst>
              <a:gd name="T0" fmla="*/ 32 w 112"/>
              <a:gd name="T1" fmla="*/ 141 h 162"/>
              <a:gd name="T2" fmla="*/ 33 w 112"/>
              <a:gd name="T3" fmla="*/ 149 h 162"/>
              <a:gd name="T4" fmla="*/ 41 w 112"/>
              <a:gd name="T5" fmla="*/ 153 h 162"/>
              <a:gd name="T6" fmla="*/ 42 w 112"/>
              <a:gd name="T7" fmla="*/ 158 h 162"/>
              <a:gd name="T8" fmla="*/ 56 w 112"/>
              <a:gd name="T9" fmla="*/ 162 h 162"/>
              <a:gd name="T10" fmla="*/ 70 w 112"/>
              <a:gd name="T11" fmla="*/ 158 h 162"/>
              <a:gd name="T12" fmla="*/ 70 w 112"/>
              <a:gd name="T13" fmla="*/ 153 h 162"/>
              <a:gd name="T14" fmla="*/ 78 w 112"/>
              <a:gd name="T15" fmla="*/ 149 h 162"/>
              <a:gd name="T16" fmla="*/ 79 w 112"/>
              <a:gd name="T17" fmla="*/ 141 h 162"/>
              <a:gd name="T18" fmla="*/ 56 w 112"/>
              <a:gd name="T19" fmla="*/ 144 h 162"/>
              <a:gd name="T20" fmla="*/ 32 w 112"/>
              <a:gd name="T21" fmla="*/ 141 h 162"/>
              <a:gd name="T22" fmla="*/ 56 w 112"/>
              <a:gd name="T23" fmla="*/ 0 h 162"/>
              <a:gd name="T24" fmla="*/ 0 w 112"/>
              <a:gd name="T25" fmla="*/ 56 h 162"/>
              <a:gd name="T26" fmla="*/ 27 w 112"/>
              <a:gd name="T27" fmla="*/ 104 h 162"/>
              <a:gd name="T28" fmla="*/ 29 w 112"/>
              <a:gd name="T29" fmla="*/ 118 h 162"/>
              <a:gd name="T30" fmla="*/ 56 w 112"/>
              <a:gd name="T31" fmla="*/ 123 h 162"/>
              <a:gd name="T32" fmla="*/ 83 w 112"/>
              <a:gd name="T33" fmla="*/ 118 h 162"/>
              <a:gd name="T34" fmla="*/ 85 w 112"/>
              <a:gd name="T35" fmla="*/ 104 h 162"/>
              <a:gd name="T36" fmla="*/ 112 w 112"/>
              <a:gd name="T37" fmla="*/ 56 h 162"/>
              <a:gd name="T38" fmla="*/ 56 w 112"/>
              <a:gd name="T39" fmla="*/ 0 h 162"/>
              <a:gd name="T40" fmla="*/ 76 w 112"/>
              <a:gd name="T41" fmla="*/ 97 h 162"/>
              <a:gd name="T42" fmla="*/ 75 w 112"/>
              <a:gd name="T43" fmla="*/ 110 h 162"/>
              <a:gd name="T44" fmla="*/ 56 w 112"/>
              <a:gd name="T45" fmla="*/ 113 h 162"/>
              <a:gd name="T46" fmla="*/ 37 w 112"/>
              <a:gd name="T47" fmla="*/ 110 h 162"/>
              <a:gd name="T48" fmla="*/ 35 w 112"/>
              <a:gd name="T49" fmla="*/ 97 h 162"/>
              <a:gd name="T50" fmla="*/ 10 w 112"/>
              <a:gd name="T51" fmla="*/ 56 h 162"/>
              <a:gd name="T52" fmla="*/ 56 w 112"/>
              <a:gd name="T53" fmla="*/ 10 h 162"/>
              <a:gd name="T54" fmla="*/ 102 w 112"/>
              <a:gd name="T55" fmla="*/ 56 h 162"/>
              <a:gd name="T56" fmla="*/ 76 w 112"/>
              <a:gd name="T57" fmla="*/ 97 h 162"/>
              <a:gd name="T58" fmla="*/ 30 w 112"/>
              <a:gd name="T59" fmla="*/ 125 h 162"/>
              <a:gd name="T60" fmla="*/ 31 w 112"/>
              <a:gd name="T61" fmla="*/ 133 h 162"/>
              <a:gd name="T62" fmla="*/ 56 w 112"/>
              <a:gd name="T63" fmla="*/ 138 h 162"/>
              <a:gd name="T64" fmla="*/ 80 w 112"/>
              <a:gd name="T65" fmla="*/ 133 h 162"/>
              <a:gd name="T66" fmla="*/ 82 w 112"/>
              <a:gd name="T67" fmla="*/ 125 h 162"/>
              <a:gd name="T68" fmla="*/ 56 w 112"/>
              <a:gd name="T69" fmla="*/ 130 h 162"/>
              <a:gd name="T70" fmla="*/ 30 w 112"/>
              <a:gd name="T71" fmla="*/ 125 h 162"/>
              <a:gd name="T72" fmla="*/ 56 w 112"/>
              <a:gd name="T73" fmla="*/ 23 h 162"/>
              <a:gd name="T74" fmla="*/ 59 w 112"/>
              <a:gd name="T75" fmla="*/ 20 h 162"/>
              <a:gd name="T76" fmla="*/ 56 w 112"/>
              <a:gd name="T77" fmla="*/ 17 h 162"/>
              <a:gd name="T78" fmla="*/ 17 w 112"/>
              <a:gd name="T79" fmla="*/ 56 h 162"/>
              <a:gd name="T80" fmla="*/ 20 w 112"/>
              <a:gd name="T81" fmla="*/ 59 h 162"/>
              <a:gd name="T82" fmla="*/ 23 w 112"/>
              <a:gd name="T83" fmla="*/ 56 h 162"/>
              <a:gd name="T84" fmla="*/ 56 w 112"/>
              <a:gd name="T85" fmla="*/ 23 h 162"/>
              <a:gd name="T86" fmla="*/ 68 w 112"/>
              <a:gd name="T87" fmla="*/ 77 h 162"/>
              <a:gd name="T88" fmla="*/ 56 w 112"/>
              <a:gd name="T89" fmla="*/ 54 h 162"/>
              <a:gd name="T90" fmla="*/ 43 w 112"/>
              <a:gd name="T91" fmla="*/ 77 h 162"/>
              <a:gd name="T92" fmla="*/ 38 w 112"/>
              <a:gd name="T93" fmla="*/ 66 h 162"/>
              <a:gd name="T94" fmla="*/ 30 w 112"/>
              <a:gd name="T95" fmla="*/ 69 h 162"/>
              <a:gd name="T96" fmla="*/ 43 w 112"/>
              <a:gd name="T97" fmla="*/ 96 h 162"/>
              <a:gd name="T98" fmla="*/ 56 w 112"/>
              <a:gd name="T99" fmla="*/ 72 h 162"/>
              <a:gd name="T100" fmla="*/ 69 w 112"/>
              <a:gd name="T101" fmla="*/ 96 h 162"/>
              <a:gd name="T102" fmla="*/ 81 w 112"/>
              <a:gd name="T103" fmla="*/ 69 h 162"/>
              <a:gd name="T104" fmla="*/ 73 w 112"/>
              <a:gd name="T105" fmla="*/ 66 h 162"/>
              <a:gd name="T106" fmla="*/ 68 w 112"/>
              <a:gd name="T107" fmla="*/ 7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162">
                <a:moveTo>
                  <a:pt x="32" y="141"/>
                </a:moveTo>
                <a:cubicBezTo>
                  <a:pt x="33" y="149"/>
                  <a:pt x="33" y="149"/>
                  <a:pt x="33" y="149"/>
                </a:cubicBezTo>
                <a:cubicBezTo>
                  <a:pt x="33" y="149"/>
                  <a:pt x="35" y="152"/>
                  <a:pt x="41" y="153"/>
                </a:cubicBezTo>
                <a:cubicBezTo>
                  <a:pt x="42" y="158"/>
                  <a:pt x="42" y="158"/>
                  <a:pt x="42" y="158"/>
                </a:cubicBezTo>
                <a:cubicBezTo>
                  <a:pt x="42" y="158"/>
                  <a:pt x="45" y="162"/>
                  <a:pt x="56" y="162"/>
                </a:cubicBezTo>
                <a:cubicBezTo>
                  <a:pt x="67" y="162"/>
                  <a:pt x="70" y="158"/>
                  <a:pt x="70" y="158"/>
                </a:cubicBezTo>
                <a:cubicBezTo>
                  <a:pt x="70" y="153"/>
                  <a:pt x="70" y="153"/>
                  <a:pt x="70" y="153"/>
                </a:cubicBezTo>
                <a:cubicBezTo>
                  <a:pt x="76" y="152"/>
                  <a:pt x="78" y="149"/>
                  <a:pt x="78" y="149"/>
                </a:cubicBezTo>
                <a:cubicBezTo>
                  <a:pt x="79" y="141"/>
                  <a:pt x="79" y="141"/>
                  <a:pt x="79" y="141"/>
                </a:cubicBezTo>
                <a:cubicBezTo>
                  <a:pt x="72" y="143"/>
                  <a:pt x="64" y="144"/>
                  <a:pt x="56" y="144"/>
                </a:cubicBezTo>
                <a:cubicBezTo>
                  <a:pt x="47" y="144"/>
                  <a:pt x="39" y="143"/>
                  <a:pt x="32" y="141"/>
                </a:cubicBezTo>
                <a:close/>
                <a:moveTo>
                  <a:pt x="56" y="0"/>
                </a:moveTo>
                <a:cubicBezTo>
                  <a:pt x="25" y="0"/>
                  <a:pt x="0" y="25"/>
                  <a:pt x="0" y="56"/>
                </a:cubicBezTo>
                <a:cubicBezTo>
                  <a:pt x="0" y="76"/>
                  <a:pt x="11" y="94"/>
                  <a:pt x="27" y="104"/>
                </a:cubicBezTo>
                <a:cubicBezTo>
                  <a:pt x="29" y="118"/>
                  <a:pt x="29" y="118"/>
                  <a:pt x="29" y="118"/>
                </a:cubicBezTo>
                <a:cubicBezTo>
                  <a:pt x="37" y="121"/>
                  <a:pt x="46" y="123"/>
                  <a:pt x="56" y="123"/>
                </a:cubicBezTo>
                <a:cubicBezTo>
                  <a:pt x="66" y="123"/>
                  <a:pt x="75" y="121"/>
                  <a:pt x="83" y="118"/>
                </a:cubicBezTo>
                <a:cubicBezTo>
                  <a:pt x="85" y="104"/>
                  <a:pt x="85" y="104"/>
                  <a:pt x="85" y="104"/>
                </a:cubicBezTo>
                <a:cubicBezTo>
                  <a:pt x="101" y="94"/>
                  <a:pt x="112" y="76"/>
                  <a:pt x="112" y="56"/>
                </a:cubicBezTo>
                <a:cubicBezTo>
                  <a:pt x="112" y="25"/>
                  <a:pt x="87" y="0"/>
                  <a:pt x="56" y="0"/>
                </a:cubicBezTo>
                <a:close/>
                <a:moveTo>
                  <a:pt x="76" y="97"/>
                </a:moveTo>
                <a:cubicBezTo>
                  <a:pt x="75" y="110"/>
                  <a:pt x="75" y="110"/>
                  <a:pt x="75" y="110"/>
                </a:cubicBezTo>
                <a:cubicBezTo>
                  <a:pt x="75" y="110"/>
                  <a:pt x="70" y="113"/>
                  <a:pt x="56" y="113"/>
                </a:cubicBezTo>
                <a:cubicBezTo>
                  <a:pt x="42" y="113"/>
                  <a:pt x="37" y="110"/>
                  <a:pt x="37" y="110"/>
                </a:cubicBezTo>
                <a:cubicBezTo>
                  <a:pt x="35" y="97"/>
                  <a:pt x="35" y="97"/>
                  <a:pt x="35" y="97"/>
                </a:cubicBezTo>
                <a:cubicBezTo>
                  <a:pt x="20" y="89"/>
                  <a:pt x="10" y="74"/>
                  <a:pt x="10" y="56"/>
                </a:cubicBezTo>
                <a:cubicBezTo>
                  <a:pt x="10" y="31"/>
                  <a:pt x="30" y="10"/>
                  <a:pt x="56" y="10"/>
                </a:cubicBezTo>
                <a:cubicBezTo>
                  <a:pt x="81" y="10"/>
                  <a:pt x="102" y="31"/>
                  <a:pt x="102" y="56"/>
                </a:cubicBezTo>
                <a:cubicBezTo>
                  <a:pt x="102" y="74"/>
                  <a:pt x="91" y="89"/>
                  <a:pt x="76" y="97"/>
                </a:cubicBezTo>
                <a:close/>
                <a:moveTo>
                  <a:pt x="30" y="125"/>
                </a:moveTo>
                <a:cubicBezTo>
                  <a:pt x="31" y="133"/>
                  <a:pt x="31" y="133"/>
                  <a:pt x="31" y="133"/>
                </a:cubicBezTo>
                <a:cubicBezTo>
                  <a:pt x="38" y="136"/>
                  <a:pt x="47" y="138"/>
                  <a:pt x="56" y="138"/>
                </a:cubicBezTo>
                <a:cubicBezTo>
                  <a:pt x="65" y="138"/>
                  <a:pt x="73" y="136"/>
                  <a:pt x="80" y="133"/>
                </a:cubicBezTo>
                <a:cubicBezTo>
                  <a:pt x="82" y="125"/>
                  <a:pt x="82" y="125"/>
                  <a:pt x="82" y="125"/>
                </a:cubicBezTo>
                <a:cubicBezTo>
                  <a:pt x="74" y="128"/>
                  <a:pt x="65" y="130"/>
                  <a:pt x="56" y="130"/>
                </a:cubicBezTo>
                <a:cubicBezTo>
                  <a:pt x="46" y="130"/>
                  <a:pt x="38" y="128"/>
                  <a:pt x="30" y="125"/>
                </a:cubicBezTo>
                <a:close/>
                <a:moveTo>
                  <a:pt x="56" y="23"/>
                </a:moveTo>
                <a:cubicBezTo>
                  <a:pt x="57" y="23"/>
                  <a:pt x="59" y="22"/>
                  <a:pt x="59" y="20"/>
                </a:cubicBezTo>
                <a:cubicBezTo>
                  <a:pt x="59" y="18"/>
                  <a:pt x="57" y="17"/>
                  <a:pt x="56" y="17"/>
                </a:cubicBezTo>
                <a:cubicBezTo>
                  <a:pt x="34" y="17"/>
                  <a:pt x="17" y="35"/>
                  <a:pt x="17" y="56"/>
                </a:cubicBezTo>
                <a:cubicBezTo>
                  <a:pt x="17" y="58"/>
                  <a:pt x="18" y="59"/>
                  <a:pt x="20" y="59"/>
                </a:cubicBezTo>
                <a:cubicBezTo>
                  <a:pt x="22" y="59"/>
                  <a:pt x="23" y="58"/>
                  <a:pt x="23" y="56"/>
                </a:cubicBezTo>
                <a:cubicBezTo>
                  <a:pt x="23" y="38"/>
                  <a:pt x="38" y="23"/>
                  <a:pt x="56" y="23"/>
                </a:cubicBezTo>
                <a:close/>
                <a:moveTo>
                  <a:pt x="68" y="77"/>
                </a:moveTo>
                <a:cubicBezTo>
                  <a:pt x="56" y="54"/>
                  <a:pt x="56" y="54"/>
                  <a:pt x="56" y="54"/>
                </a:cubicBezTo>
                <a:cubicBezTo>
                  <a:pt x="43" y="77"/>
                  <a:pt x="43" y="77"/>
                  <a:pt x="43" y="77"/>
                </a:cubicBezTo>
                <a:cubicBezTo>
                  <a:pt x="38" y="66"/>
                  <a:pt x="38" y="66"/>
                  <a:pt x="38" y="66"/>
                </a:cubicBezTo>
                <a:cubicBezTo>
                  <a:pt x="30" y="69"/>
                  <a:pt x="30" y="69"/>
                  <a:pt x="30" y="69"/>
                </a:cubicBezTo>
                <a:cubicBezTo>
                  <a:pt x="43" y="96"/>
                  <a:pt x="43" y="96"/>
                  <a:pt x="43" y="96"/>
                </a:cubicBezTo>
                <a:cubicBezTo>
                  <a:pt x="56" y="72"/>
                  <a:pt x="56" y="72"/>
                  <a:pt x="56" y="72"/>
                </a:cubicBezTo>
                <a:cubicBezTo>
                  <a:pt x="69" y="96"/>
                  <a:pt x="69" y="96"/>
                  <a:pt x="69" y="96"/>
                </a:cubicBezTo>
                <a:cubicBezTo>
                  <a:pt x="81" y="69"/>
                  <a:pt x="81" y="69"/>
                  <a:pt x="81" y="69"/>
                </a:cubicBezTo>
                <a:cubicBezTo>
                  <a:pt x="73" y="66"/>
                  <a:pt x="73" y="66"/>
                  <a:pt x="73" y="66"/>
                </a:cubicBezTo>
                <a:lnTo>
                  <a:pt x="68" y="77"/>
                </a:lnTo>
                <a:close/>
              </a:path>
            </a:pathLst>
          </a:custGeom>
          <a:solidFill>
            <a:schemeClr val="bg1"/>
          </a:solidFill>
          <a:ln>
            <a:noFill/>
          </a:ln>
        </p:spPr>
        <p:txBody>
          <a:bodyPr vert="horz" wrap="square" lIns="91440" tIns="45720" rIns="91440" bIns="45720" numCol="1" anchor="t" anchorCtr="0" compatLnSpc="1"/>
          <a:lstStyle/>
          <a:p>
            <a:endParaRPr lang="en-US" sz="2000"/>
          </a:p>
        </p:txBody>
      </p:sp>
      <p:sp>
        <p:nvSpPr>
          <p:cNvPr id="26" name="稻壳儿原创设计师【幻雨工作室】_21"/>
          <p:cNvSpPr>
            <a:spLocks noEditPoints="1"/>
          </p:cNvSpPr>
          <p:nvPr/>
        </p:nvSpPr>
        <p:spPr bwMode="auto">
          <a:xfrm>
            <a:off x="8474569" y="2992073"/>
            <a:ext cx="330263" cy="280836"/>
          </a:xfrm>
          <a:custGeom>
            <a:avLst/>
            <a:gdLst>
              <a:gd name="T0" fmla="*/ 6 w 147"/>
              <a:gd name="T1" fmla="*/ 120 h 125"/>
              <a:gd name="T2" fmla="*/ 12 w 147"/>
              <a:gd name="T3" fmla="*/ 125 h 125"/>
              <a:gd name="T4" fmla="*/ 39 w 147"/>
              <a:gd name="T5" fmla="*/ 125 h 125"/>
              <a:gd name="T6" fmla="*/ 39 w 147"/>
              <a:gd name="T7" fmla="*/ 68 h 125"/>
              <a:gd name="T8" fmla="*/ 6 w 147"/>
              <a:gd name="T9" fmla="*/ 101 h 125"/>
              <a:gd name="T10" fmla="*/ 6 w 147"/>
              <a:gd name="T11" fmla="*/ 120 h 125"/>
              <a:gd name="T12" fmla="*/ 52 w 147"/>
              <a:gd name="T13" fmla="*/ 81 h 125"/>
              <a:gd name="T14" fmla="*/ 52 w 147"/>
              <a:gd name="T15" fmla="*/ 125 h 125"/>
              <a:gd name="T16" fmla="*/ 85 w 147"/>
              <a:gd name="T17" fmla="*/ 125 h 125"/>
              <a:gd name="T18" fmla="*/ 85 w 147"/>
              <a:gd name="T19" fmla="*/ 86 h 125"/>
              <a:gd name="T20" fmla="*/ 71 w 147"/>
              <a:gd name="T21" fmla="*/ 100 h 125"/>
              <a:gd name="T22" fmla="*/ 52 w 147"/>
              <a:gd name="T23" fmla="*/ 81 h 125"/>
              <a:gd name="T24" fmla="*/ 118 w 147"/>
              <a:gd name="T25" fmla="*/ 2 h 125"/>
              <a:gd name="T26" fmla="*/ 113 w 147"/>
              <a:gd name="T27" fmla="*/ 9 h 125"/>
              <a:gd name="T28" fmla="*/ 119 w 147"/>
              <a:gd name="T29" fmla="*/ 14 h 125"/>
              <a:gd name="T30" fmla="*/ 125 w 147"/>
              <a:gd name="T31" fmla="*/ 13 h 125"/>
              <a:gd name="T32" fmla="*/ 71 w 147"/>
              <a:gd name="T33" fmla="*/ 68 h 125"/>
              <a:gd name="T34" fmla="*/ 39 w 147"/>
              <a:gd name="T35" fmla="*/ 36 h 125"/>
              <a:gd name="T36" fmla="*/ 2 w 147"/>
              <a:gd name="T37" fmla="*/ 73 h 125"/>
              <a:gd name="T38" fmla="*/ 2 w 147"/>
              <a:gd name="T39" fmla="*/ 81 h 125"/>
              <a:gd name="T40" fmla="*/ 10 w 147"/>
              <a:gd name="T41" fmla="*/ 81 h 125"/>
              <a:gd name="T42" fmla="*/ 39 w 147"/>
              <a:gd name="T43" fmla="*/ 53 h 125"/>
              <a:gd name="T44" fmla="*/ 71 w 147"/>
              <a:gd name="T45" fmla="*/ 85 h 125"/>
              <a:gd name="T46" fmla="*/ 134 w 147"/>
              <a:gd name="T47" fmla="*/ 22 h 125"/>
              <a:gd name="T48" fmla="*/ 133 w 147"/>
              <a:gd name="T49" fmla="*/ 28 h 125"/>
              <a:gd name="T50" fmla="*/ 138 w 147"/>
              <a:gd name="T51" fmla="*/ 35 h 125"/>
              <a:gd name="T52" fmla="*/ 139 w 147"/>
              <a:gd name="T53" fmla="*/ 35 h 125"/>
              <a:gd name="T54" fmla="*/ 145 w 147"/>
              <a:gd name="T55" fmla="*/ 29 h 125"/>
              <a:gd name="T56" fmla="*/ 147 w 147"/>
              <a:gd name="T57" fmla="*/ 0 h 125"/>
              <a:gd name="T58" fmla="*/ 118 w 147"/>
              <a:gd name="T59" fmla="*/ 2 h 125"/>
              <a:gd name="T60" fmla="*/ 98 w 147"/>
              <a:gd name="T61" fmla="*/ 73 h 125"/>
              <a:gd name="T62" fmla="*/ 98 w 147"/>
              <a:gd name="T63" fmla="*/ 125 h 125"/>
              <a:gd name="T64" fmla="*/ 126 w 147"/>
              <a:gd name="T65" fmla="*/ 125 h 125"/>
              <a:gd name="T66" fmla="*/ 131 w 147"/>
              <a:gd name="T67" fmla="*/ 120 h 125"/>
              <a:gd name="T68" fmla="*/ 131 w 147"/>
              <a:gd name="T69" fmla="*/ 40 h 125"/>
              <a:gd name="T70" fmla="*/ 103 w 147"/>
              <a:gd name="T71" fmla="*/ 68 h 125"/>
              <a:gd name="T72" fmla="*/ 98 w 147"/>
              <a:gd name="T73" fmla="*/ 7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7" h="125">
                <a:moveTo>
                  <a:pt x="6" y="120"/>
                </a:moveTo>
                <a:cubicBezTo>
                  <a:pt x="6" y="123"/>
                  <a:pt x="9" y="125"/>
                  <a:pt x="12" y="125"/>
                </a:cubicBezTo>
                <a:cubicBezTo>
                  <a:pt x="39" y="125"/>
                  <a:pt x="39" y="125"/>
                  <a:pt x="39" y="125"/>
                </a:cubicBezTo>
                <a:cubicBezTo>
                  <a:pt x="39" y="68"/>
                  <a:pt x="39" y="68"/>
                  <a:pt x="39" y="68"/>
                </a:cubicBezTo>
                <a:cubicBezTo>
                  <a:pt x="6" y="101"/>
                  <a:pt x="6" y="101"/>
                  <a:pt x="6" y="101"/>
                </a:cubicBezTo>
                <a:lnTo>
                  <a:pt x="6" y="120"/>
                </a:lnTo>
                <a:close/>
                <a:moveTo>
                  <a:pt x="52" y="81"/>
                </a:moveTo>
                <a:cubicBezTo>
                  <a:pt x="52" y="125"/>
                  <a:pt x="52" y="125"/>
                  <a:pt x="52" y="125"/>
                </a:cubicBezTo>
                <a:cubicBezTo>
                  <a:pt x="85" y="125"/>
                  <a:pt x="85" y="125"/>
                  <a:pt x="85" y="125"/>
                </a:cubicBezTo>
                <a:cubicBezTo>
                  <a:pt x="85" y="86"/>
                  <a:pt x="85" y="86"/>
                  <a:pt x="85" y="86"/>
                </a:cubicBezTo>
                <a:cubicBezTo>
                  <a:pt x="71" y="100"/>
                  <a:pt x="71" y="100"/>
                  <a:pt x="71" y="100"/>
                </a:cubicBezTo>
                <a:lnTo>
                  <a:pt x="52" y="81"/>
                </a:lnTo>
                <a:close/>
                <a:moveTo>
                  <a:pt x="118" y="2"/>
                </a:moveTo>
                <a:cubicBezTo>
                  <a:pt x="115" y="3"/>
                  <a:pt x="112" y="5"/>
                  <a:pt x="113" y="9"/>
                </a:cubicBezTo>
                <a:cubicBezTo>
                  <a:pt x="113" y="12"/>
                  <a:pt x="116" y="14"/>
                  <a:pt x="119" y="14"/>
                </a:cubicBezTo>
                <a:cubicBezTo>
                  <a:pt x="125" y="13"/>
                  <a:pt x="125" y="13"/>
                  <a:pt x="125" y="13"/>
                </a:cubicBezTo>
                <a:cubicBezTo>
                  <a:pt x="71" y="68"/>
                  <a:pt x="71" y="68"/>
                  <a:pt x="71" y="68"/>
                </a:cubicBezTo>
                <a:cubicBezTo>
                  <a:pt x="39" y="36"/>
                  <a:pt x="39" y="36"/>
                  <a:pt x="39" y="36"/>
                </a:cubicBezTo>
                <a:cubicBezTo>
                  <a:pt x="2" y="73"/>
                  <a:pt x="2" y="73"/>
                  <a:pt x="2" y="73"/>
                </a:cubicBezTo>
                <a:cubicBezTo>
                  <a:pt x="0" y="75"/>
                  <a:pt x="0" y="79"/>
                  <a:pt x="2" y="81"/>
                </a:cubicBezTo>
                <a:cubicBezTo>
                  <a:pt x="4" y="84"/>
                  <a:pt x="8" y="84"/>
                  <a:pt x="10" y="81"/>
                </a:cubicBezTo>
                <a:cubicBezTo>
                  <a:pt x="39" y="53"/>
                  <a:pt x="39" y="53"/>
                  <a:pt x="39" y="53"/>
                </a:cubicBezTo>
                <a:cubicBezTo>
                  <a:pt x="71" y="85"/>
                  <a:pt x="71" y="85"/>
                  <a:pt x="71" y="85"/>
                </a:cubicBezTo>
                <a:cubicBezTo>
                  <a:pt x="134" y="22"/>
                  <a:pt x="134" y="22"/>
                  <a:pt x="134" y="22"/>
                </a:cubicBezTo>
                <a:cubicBezTo>
                  <a:pt x="133" y="28"/>
                  <a:pt x="133" y="28"/>
                  <a:pt x="133" y="28"/>
                </a:cubicBezTo>
                <a:cubicBezTo>
                  <a:pt x="133" y="31"/>
                  <a:pt x="135" y="34"/>
                  <a:pt x="138" y="35"/>
                </a:cubicBezTo>
                <a:cubicBezTo>
                  <a:pt x="139" y="35"/>
                  <a:pt x="139" y="35"/>
                  <a:pt x="139" y="35"/>
                </a:cubicBezTo>
                <a:cubicBezTo>
                  <a:pt x="142" y="35"/>
                  <a:pt x="145" y="32"/>
                  <a:pt x="145" y="29"/>
                </a:cubicBezTo>
                <a:cubicBezTo>
                  <a:pt x="147" y="0"/>
                  <a:pt x="147" y="0"/>
                  <a:pt x="147" y="0"/>
                </a:cubicBezTo>
                <a:lnTo>
                  <a:pt x="118" y="2"/>
                </a:lnTo>
                <a:close/>
                <a:moveTo>
                  <a:pt x="98" y="73"/>
                </a:moveTo>
                <a:cubicBezTo>
                  <a:pt x="98" y="125"/>
                  <a:pt x="98" y="125"/>
                  <a:pt x="98" y="125"/>
                </a:cubicBezTo>
                <a:cubicBezTo>
                  <a:pt x="126" y="125"/>
                  <a:pt x="126" y="125"/>
                  <a:pt x="126" y="125"/>
                </a:cubicBezTo>
                <a:cubicBezTo>
                  <a:pt x="129" y="125"/>
                  <a:pt x="131" y="123"/>
                  <a:pt x="131" y="120"/>
                </a:cubicBezTo>
                <a:cubicBezTo>
                  <a:pt x="131" y="40"/>
                  <a:pt x="131" y="40"/>
                  <a:pt x="131" y="40"/>
                </a:cubicBezTo>
                <a:cubicBezTo>
                  <a:pt x="103" y="68"/>
                  <a:pt x="103" y="68"/>
                  <a:pt x="103" y="68"/>
                </a:cubicBezTo>
                <a:lnTo>
                  <a:pt x="98" y="73"/>
                </a:lnTo>
                <a:close/>
              </a:path>
            </a:pathLst>
          </a:custGeom>
          <a:solidFill>
            <a:schemeClr val="bg1"/>
          </a:solidFill>
          <a:ln>
            <a:noFill/>
          </a:ln>
        </p:spPr>
        <p:txBody>
          <a:bodyPr vert="horz" wrap="square" lIns="91440" tIns="45720" rIns="91440" bIns="45720" numCol="1" anchor="t" anchorCtr="0" compatLnSpc="1"/>
          <a:lstStyle/>
          <a:p>
            <a:endParaRPr lang="en-US" sz="2000"/>
          </a:p>
        </p:txBody>
      </p:sp>
      <p:sp>
        <p:nvSpPr>
          <p:cNvPr id="2" name="文本框 1"/>
          <p:cNvSpPr txBox="1"/>
          <p:nvPr/>
        </p:nvSpPr>
        <p:spPr>
          <a:xfrm>
            <a:off x="720090" y="4004945"/>
            <a:ext cx="2543810" cy="1383665"/>
          </a:xfrm>
          <a:prstGeom prst="rect">
            <a:avLst/>
          </a:prstGeom>
          <a:noFill/>
        </p:spPr>
        <p:txBody>
          <a:bodyPr wrap="square" rtlCol="0">
            <a:spAutoFit/>
          </a:bodyPr>
          <a:p>
            <a:r>
              <a:rPr lang="zh-CN" altLang="en-US" sz="1400">
                <a:latin typeface="宋体" panose="02010600030101010101" pitchFamily="2" charset="-122"/>
                <a:ea typeface="宋体" panose="02010600030101010101" pitchFamily="2" charset="-122"/>
                <a:cs typeface="宋体" panose="02010600030101010101" pitchFamily="2" charset="-122"/>
                <a:sym typeface="+mn-ea"/>
              </a:rPr>
              <a:t>利用Matlab/Simulink完成控制算法和被控对象的建模，此过程完全在Matlab/Simulink上实现，用于算法可行性的验证。</a:t>
            </a:r>
            <a:endParaRPr lang="en-US" sz="1400" dirty="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endParaRPr>
          </a:p>
          <a:p>
            <a:endParaRPr lang="zh-CN" altLang="en-US" sz="1400"/>
          </a:p>
        </p:txBody>
      </p:sp>
      <p:sp>
        <p:nvSpPr>
          <p:cNvPr id="7" name="文本框 6"/>
          <p:cNvSpPr txBox="1"/>
          <p:nvPr/>
        </p:nvSpPr>
        <p:spPr>
          <a:xfrm>
            <a:off x="3340735" y="4004945"/>
            <a:ext cx="2406015" cy="1599565"/>
          </a:xfrm>
          <a:prstGeom prst="rect">
            <a:avLst/>
          </a:prstGeom>
          <a:noFill/>
        </p:spPr>
        <p:txBody>
          <a:bodyPr wrap="square" rtlCol="0">
            <a:spAutoFit/>
          </a:bodyPr>
          <a:p>
            <a:r>
              <a:rPr lang="zh-CN" altLang="en-US" sz="1400">
                <a:latin typeface="宋体" panose="02010600030101010101" pitchFamily="2" charset="-122"/>
                <a:ea typeface="宋体" panose="02010600030101010101" pitchFamily="2" charset="-122"/>
                <a:cs typeface="宋体" panose="02010600030101010101" pitchFamily="2" charset="-122"/>
              </a:rPr>
              <a:t>此过程在Matlab/Simulink上实现，控制算法和被控制对象模型都是在Simulink上建立的仿真模型。设置为SIL模式的模型会生成为Ｃ代码，通过Ｃ代码对被控对象实现控制。</a:t>
            </a:r>
            <a:endParaRPr lang="zh-CN" altLang="en-US" sz="1400">
              <a:latin typeface="宋体" panose="02010600030101010101" pitchFamily="2" charset="-122"/>
              <a:ea typeface="宋体" panose="02010600030101010101" pitchFamily="2" charset="-122"/>
              <a:cs typeface="宋体" panose="02010600030101010101" pitchFamily="2" charset="-122"/>
            </a:endParaRPr>
          </a:p>
        </p:txBody>
      </p:sp>
      <p:sp>
        <p:nvSpPr>
          <p:cNvPr id="27" name="文本框 26"/>
          <p:cNvSpPr txBox="1"/>
          <p:nvPr/>
        </p:nvSpPr>
        <p:spPr>
          <a:xfrm>
            <a:off x="5823585" y="4004945"/>
            <a:ext cx="2399030" cy="1814830"/>
          </a:xfrm>
          <a:prstGeom prst="rect">
            <a:avLst/>
          </a:prstGeom>
          <a:noFill/>
        </p:spPr>
        <p:txBody>
          <a:bodyPr wrap="square" rtlCol="0">
            <a:spAutoFit/>
          </a:bodyPr>
          <a:p>
            <a:r>
              <a:rPr lang="zh-CN" altLang="en-US" sz="1400">
                <a:latin typeface="宋体" panose="02010600030101010101" pitchFamily="2" charset="-122"/>
                <a:ea typeface="宋体" panose="02010600030101010101" pitchFamily="2" charset="-122"/>
                <a:cs typeface="宋体" panose="02010600030101010101" pitchFamily="2" charset="-122"/>
              </a:rPr>
              <a:t>该步骤中使用的控制程序都是经过SIL测试后对应控制模型生成的Ｃ代码，这部分程序将在相应的处理器上运行，控制算法会被编译并下载到STM32当中，通过STM32完成对Matlab/Simulink中被控对象模型控制。</a:t>
            </a:r>
            <a:endParaRPr lang="zh-CN" altLang="en-US" sz="1400">
              <a:latin typeface="宋体" panose="02010600030101010101" pitchFamily="2" charset="-122"/>
              <a:ea typeface="宋体" panose="02010600030101010101" pitchFamily="2" charset="-122"/>
              <a:cs typeface="宋体" panose="02010600030101010101" pitchFamily="2" charset="-122"/>
            </a:endParaRPr>
          </a:p>
        </p:txBody>
      </p:sp>
      <p:sp>
        <p:nvSpPr>
          <p:cNvPr id="28" name="文本框 27"/>
          <p:cNvSpPr txBox="1"/>
          <p:nvPr/>
        </p:nvSpPr>
        <p:spPr>
          <a:xfrm>
            <a:off x="8299450" y="4004945"/>
            <a:ext cx="2406650" cy="1814830"/>
          </a:xfrm>
          <a:prstGeom prst="rect">
            <a:avLst/>
          </a:prstGeom>
          <a:noFill/>
        </p:spPr>
        <p:txBody>
          <a:bodyPr wrap="square" rtlCol="0">
            <a:spAutoFit/>
          </a:bodyPr>
          <a:p>
            <a:r>
              <a:rPr lang="zh-CN" altLang="en-US" sz="1400">
                <a:latin typeface="宋体" panose="02010600030101010101" pitchFamily="2" charset="-122"/>
                <a:ea typeface="宋体" panose="02010600030101010101" pitchFamily="2" charset="-122"/>
                <a:cs typeface="宋体" panose="02010600030101010101" pitchFamily="2" charset="-122"/>
              </a:rPr>
              <a:t>该步骤使用的是PIL测试中已经验证过的控制模块，将Matlab/Simulink中的该部分模型编译成STM32的工程文件。此步骤中输入输出参数都由真实外设采集而来，并且所有控制算法都在STM32上运行，完全脱离Matlab/Simulink。</a:t>
            </a:r>
            <a:endParaRPr lang="zh-CN" altLang="en-US" sz="1400">
              <a:latin typeface="宋体" panose="02010600030101010101" pitchFamily="2" charset="-122"/>
              <a:ea typeface="宋体" panose="02010600030101010101" pitchFamily="2" charset="-122"/>
              <a:cs typeface="宋体" panose="02010600030101010101" pitchFamily="2" charset="-122"/>
            </a:endParaRPr>
          </a:p>
        </p:txBody>
      </p:sp>
      <p:sp>
        <p:nvSpPr>
          <p:cNvPr id="29" name="文本框 28"/>
          <p:cNvSpPr txBox="1"/>
          <p:nvPr/>
        </p:nvSpPr>
        <p:spPr>
          <a:xfrm>
            <a:off x="720090" y="1807210"/>
            <a:ext cx="4064000" cy="460375"/>
          </a:xfrm>
          <a:prstGeom prst="rect">
            <a:avLst/>
          </a:prstGeom>
          <a:noFill/>
        </p:spPr>
        <p:txBody>
          <a:bodyPr wrap="square" rtlCol="0">
            <a:spAutoFit/>
          </a:bodyPr>
          <a:p>
            <a:r>
              <a:rPr lang="zh-CN" altLang="en-US" sz="2400">
                <a:latin typeface="宋体" panose="02010600030101010101" pitchFamily="2" charset="-122"/>
                <a:ea typeface="宋体" panose="02010600030101010101" pitchFamily="2" charset="-122"/>
                <a:cs typeface="宋体" panose="02010600030101010101" pitchFamily="2" charset="-122"/>
              </a:rPr>
              <a:t>整个开发流程可分为4个步骤：</a:t>
            </a:r>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稻壳儿原创设计师【幻雨工作室】_1"/>
          <p:cNvSpPr txBox="1"/>
          <p:nvPr/>
        </p:nvSpPr>
        <p:spPr>
          <a:xfrm>
            <a:off x="1637374" y="677015"/>
            <a:ext cx="2505710" cy="1076325"/>
          </a:xfrm>
          <a:prstGeom prst="rect">
            <a:avLst/>
          </a:prstGeom>
          <a:noFill/>
        </p:spPr>
        <p:txBody>
          <a:bodyPr wrap="none" rtlCol="0">
            <a:spAutoFit/>
          </a:bodyPr>
          <a:lstStyle/>
          <a:p>
            <a:r>
              <a:rPr lang="zh-CN" altLang="en-US" sz="3200" dirty="0">
                <a:solidFill>
                  <a:schemeClr val="accent1"/>
                </a:solidFill>
                <a:latin typeface="微软雅黑" panose="020B0503020204020204" pitchFamily="34" charset="-122"/>
                <a:ea typeface="微软雅黑" panose="020B0503020204020204" pitchFamily="34" charset="-122"/>
                <a:sym typeface="+mn-ea"/>
              </a:rPr>
              <a:t>背景介绍</a:t>
            </a:r>
            <a:endParaRPr lang="zh-CN" altLang="en-US" sz="3200" dirty="0">
              <a:solidFill>
                <a:schemeClr val="accent1"/>
              </a:solidFill>
              <a:latin typeface="微软雅黑" panose="020B0503020204020204" pitchFamily="34" charset="-122"/>
              <a:ea typeface="微软雅黑" panose="020B0503020204020204" pitchFamily="34" charset="-122"/>
            </a:endParaRPr>
          </a:p>
          <a:p>
            <a:r>
              <a:rPr lang="zh-CN" altLang="en-US" sz="3200" dirty="0">
                <a:solidFill>
                  <a:schemeClr val="accent1"/>
                </a:solidFill>
                <a:latin typeface="微软雅黑" panose="020B0503020204020204" pitchFamily="34" charset="-122"/>
                <a:ea typeface="微软雅黑" panose="020B0503020204020204" pitchFamily="34" charset="-122"/>
                <a:sym typeface="+mn-lt"/>
              </a:rPr>
              <a:t>Background</a:t>
            </a:r>
            <a:endParaRPr lang="zh-CN" altLang="en-US" sz="24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01</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1378585" y="1753235"/>
            <a:ext cx="8982075" cy="1630045"/>
          </a:xfrm>
          <a:prstGeom prst="rect">
            <a:avLst/>
          </a:prstGeom>
          <a:noFill/>
        </p:spPr>
        <p:txBody>
          <a:bodyPr wrap="square" rtlCol="0">
            <a:spAutoFit/>
          </a:bodyPr>
          <a:p>
            <a:pPr indent="457200"/>
            <a:r>
              <a:rPr lang="zh-CN" altLang="en-US" sz="2000">
                <a:latin typeface="宋体" panose="02010600030101010101" pitchFamily="2" charset="-122"/>
                <a:ea typeface="宋体" panose="02010600030101010101" pitchFamily="2" charset="-122"/>
                <a:cs typeface="宋体" panose="02010600030101010101" pitchFamily="2" charset="-122"/>
              </a:rPr>
              <a:t>随着基于模型设计的方法的日益成熟，在汽车、航空航天、通信等多方领域都已取得良好成效，嵌入式行业的基于模型设计也将成为时代潮流。当前很少有采用基于模型设计开发的开源自驾仪系统。对于一个无人车/机设备的开发者而言，在实际测试前应用SIL</a:t>
            </a:r>
            <a:r>
              <a:rPr lang="en-US" altLang="zh-CN" sz="2000">
                <a:latin typeface="宋体" panose="02010600030101010101" pitchFamily="2" charset="-122"/>
                <a:ea typeface="宋体" panose="02010600030101010101" pitchFamily="2" charset="-122"/>
                <a:cs typeface="宋体" panose="02010600030101010101" pitchFamily="2" charset="-122"/>
              </a:rPr>
              <a:t>,HIL</a:t>
            </a:r>
            <a:r>
              <a:rPr lang="zh-CN" altLang="en-US" sz="2000">
                <a:latin typeface="宋体" panose="02010600030101010101" pitchFamily="2" charset="-122"/>
                <a:ea typeface="宋体" panose="02010600030101010101" pitchFamily="2" charset="-122"/>
                <a:cs typeface="宋体" panose="02010600030101010101" pitchFamily="2" charset="-122"/>
              </a:rPr>
              <a:t>仿真对系统进行验证，可以避免不必要的成本损失，保证系统质量。因此开发一个基于</a:t>
            </a:r>
            <a:r>
              <a:rPr lang="en-US" altLang="zh-CN" sz="2000">
                <a:latin typeface="宋体" panose="02010600030101010101" pitchFamily="2" charset="-122"/>
                <a:ea typeface="宋体" panose="02010600030101010101" pitchFamily="2" charset="-122"/>
                <a:cs typeface="宋体" panose="02010600030101010101" pitchFamily="2" charset="-122"/>
              </a:rPr>
              <a:t>MBD</a:t>
            </a:r>
            <a:r>
              <a:rPr lang="zh-CN" altLang="en-US" sz="2000">
                <a:latin typeface="宋体" panose="02010600030101010101" pitchFamily="2" charset="-122"/>
                <a:ea typeface="宋体" panose="02010600030101010101" pitchFamily="2" charset="-122"/>
                <a:cs typeface="宋体" panose="02010600030101010101" pitchFamily="2" charset="-122"/>
              </a:rPr>
              <a:t>开发的自驾仪就显得尤为重要。</a:t>
            </a:r>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pic>
        <p:nvPicPr>
          <p:cNvPr id="104" name="图片 103"/>
          <p:cNvPicPr/>
          <p:nvPr/>
        </p:nvPicPr>
        <p:blipFill>
          <a:blip r:embed="rId1"/>
          <a:stretch>
            <a:fillRect/>
          </a:stretch>
        </p:blipFill>
        <p:spPr>
          <a:xfrm>
            <a:off x="582930" y="3441700"/>
            <a:ext cx="3682365" cy="2939415"/>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稻壳儿原创设计师【幻雨工作室】_1"/>
          <p:cNvSpPr txBox="1"/>
          <p:nvPr/>
        </p:nvSpPr>
        <p:spPr>
          <a:xfrm>
            <a:off x="1637374" y="677015"/>
            <a:ext cx="2505710" cy="1076325"/>
          </a:xfrm>
          <a:prstGeom prst="rect">
            <a:avLst/>
          </a:prstGeom>
          <a:noFill/>
        </p:spPr>
        <p:txBody>
          <a:bodyPr wrap="none" rtlCol="0">
            <a:spAutoFit/>
          </a:bodyPr>
          <a:lstStyle/>
          <a:p>
            <a:r>
              <a:rPr lang="zh-CN" altLang="en-US" sz="3200" dirty="0">
                <a:solidFill>
                  <a:schemeClr val="accent1"/>
                </a:solidFill>
                <a:latin typeface="微软雅黑" panose="020B0503020204020204" pitchFamily="34" charset="-122"/>
                <a:ea typeface="微软雅黑" panose="020B0503020204020204" pitchFamily="34" charset="-122"/>
                <a:sym typeface="+mn-ea"/>
              </a:rPr>
              <a:t>背景介绍</a:t>
            </a:r>
            <a:endParaRPr lang="zh-CN" altLang="en-US" sz="3200" dirty="0">
              <a:solidFill>
                <a:schemeClr val="accent1"/>
              </a:solidFill>
              <a:latin typeface="微软雅黑" panose="020B0503020204020204" pitchFamily="34" charset="-122"/>
              <a:ea typeface="微软雅黑" panose="020B0503020204020204" pitchFamily="34" charset="-122"/>
            </a:endParaRPr>
          </a:p>
          <a:p>
            <a:r>
              <a:rPr lang="zh-CN" altLang="en-US" sz="3200" dirty="0">
                <a:solidFill>
                  <a:schemeClr val="accent1"/>
                </a:solidFill>
                <a:latin typeface="微软雅黑" panose="020B0503020204020204" pitchFamily="34" charset="-122"/>
                <a:ea typeface="微软雅黑" panose="020B0503020204020204" pitchFamily="34" charset="-122"/>
                <a:sym typeface="+mn-lt"/>
              </a:rPr>
              <a:t>Background</a:t>
            </a:r>
            <a:endParaRPr lang="zh-CN" altLang="en-US" sz="24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01</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4143375" y="1655445"/>
            <a:ext cx="6636385" cy="4399915"/>
          </a:xfrm>
          <a:prstGeom prst="rect">
            <a:avLst/>
          </a:prstGeom>
          <a:noFill/>
        </p:spPr>
        <p:txBody>
          <a:bodyPr wrap="square" rtlCol="0">
            <a:spAutoFit/>
          </a:bodyPr>
          <a:p>
            <a:pPr indent="457200"/>
            <a:r>
              <a:rPr sz="2000">
                <a:latin typeface="宋体" panose="02010600030101010101" pitchFamily="2" charset="-122"/>
                <a:ea typeface="宋体" panose="02010600030101010101" pitchFamily="2" charset="-122"/>
                <a:cs typeface="宋体" panose="02010600030101010101" pitchFamily="2" charset="-122"/>
              </a:rPr>
              <a:t>随着近年来MEMS技术的发展，由MEMS陀螺和加速度计、磁强计构成惯性导航系统</a:t>
            </a:r>
            <a:r>
              <a:rPr sz="2000" b="1">
                <a:latin typeface="宋体" panose="02010600030101010101" pitchFamily="2" charset="-122"/>
                <a:ea typeface="宋体" panose="02010600030101010101" pitchFamily="2" charset="-122"/>
                <a:cs typeface="宋体" panose="02010600030101010101" pitchFamily="2" charset="-122"/>
              </a:rPr>
              <a:t>由于其体积小易于安装，价格低廉等优势得到广泛关注</a:t>
            </a:r>
            <a:r>
              <a:rPr sz="2000">
                <a:latin typeface="宋体" panose="02010600030101010101" pitchFamily="2" charset="-122"/>
                <a:ea typeface="宋体" panose="02010600030101010101" pitchFamily="2" charset="-122"/>
                <a:cs typeface="宋体" panose="02010600030101010101" pitchFamily="2" charset="-122"/>
              </a:rPr>
              <a:t>。而MEMS传感器普遍存在精度较低，易受外界干扰等问题，无法通过简单的计算得到姿态角的准确估计。例如MEMS陀螺的温度漂移较严重，当系统处于稳态时，随着误差累计，将很快偏离被测对象的实际姿态角，致使测量系统失效，因此仅能利用陀螺较优的动态性能，在系统具有较大的角速度时，给出较为准确的姿态角估计</a:t>
            </a:r>
            <a:r>
              <a:rPr lang="zh-CN" sz="2000">
                <a:latin typeface="宋体" panose="02010600030101010101" pitchFamily="2" charset="-122"/>
                <a:ea typeface="宋体" panose="02010600030101010101" pitchFamily="2" charset="-122"/>
                <a:cs typeface="宋体" panose="02010600030101010101" pitchFamily="2" charset="-122"/>
              </a:rPr>
              <a:t>；另外，三轴加速度计对重力场的测量则能够在稳态时给出较为准确的估计结果，但在被测对象运动时，则会受到附加平动或转动加速度的干扰，出现较大的测量偏差。同理，三轴磁场计在测量地磁场的过程中易受周边环境硬磁或软磁干扰而无法独立给出姿态测量结果。</a:t>
            </a:r>
            <a:endParaRPr lang="zh-CN" sz="2000">
              <a:latin typeface="宋体" panose="02010600030101010101" pitchFamily="2" charset="-122"/>
              <a:ea typeface="宋体" panose="02010600030101010101" pitchFamily="2" charset="-122"/>
              <a:cs typeface="宋体" panose="02010600030101010101" pitchFamily="2" charset="-122"/>
            </a:endParaRPr>
          </a:p>
          <a:p>
            <a:pPr indent="457200"/>
            <a:endParaRPr lang="zh-CN" sz="2000">
              <a:latin typeface="宋体" panose="02010600030101010101" pitchFamily="2" charset="-122"/>
              <a:ea typeface="宋体" panose="02010600030101010101" pitchFamily="2" charset="-122"/>
              <a:cs typeface="宋体" panose="02010600030101010101" pitchFamily="2" charset="-122"/>
            </a:endParaRPr>
          </a:p>
        </p:txBody>
      </p:sp>
      <p:pic>
        <p:nvPicPr>
          <p:cNvPr id="101" name="图片 100"/>
          <p:cNvPicPr/>
          <p:nvPr/>
        </p:nvPicPr>
        <p:blipFill>
          <a:blip r:embed="rId1"/>
          <a:stretch>
            <a:fillRect/>
          </a:stretch>
        </p:blipFill>
        <p:spPr>
          <a:xfrm>
            <a:off x="783590" y="2141855"/>
            <a:ext cx="2987675" cy="3109595"/>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稻壳儿原创设计师【幻雨工作室】_1"/>
          <p:cNvSpPr txBox="1"/>
          <p:nvPr/>
        </p:nvSpPr>
        <p:spPr>
          <a:xfrm>
            <a:off x="1637374" y="677015"/>
            <a:ext cx="2505710" cy="1076325"/>
          </a:xfrm>
          <a:prstGeom prst="rect">
            <a:avLst/>
          </a:prstGeom>
          <a:noFill/>
        </p:spPr>
        <p:txBody>
          <a:bodyPr wrap="none" rtlCol="0">
            <a:spAutoFit/>
          </a:bodyPr>
          <a:lstStyle/>
          <a:p>
            <a:r>
              <a:rPr lang="zh-CN" altLang="en-US" sz="3200" dirty="0">
                <a:solidFill>
                  <a:schemeClr val="accent1"/>
                </a:solidFill>
                <a:latin typeface="微软雅黑" panose="020B0503020204020204" pitchFamily="34" charset="-122"/>
                <a:ea typeface="微软雅黑" panose="020B0503020204020204" pitchFamily="34" charset="-122"/>
                <a:sym typeface="+mn-ea"/>
              </a:rPr>
              <a:t>背景介绍</a:t>
            </a:r>
            <a:endParaRPr lang="zh-CN" altLang="en-US" sz="3200" dirty="0">
              <a:solidFill>
                <a:schemeClr val="accent1"/>
              </a:solidFill>
              <a:latin typeface="微软雅黑" panose="020B0503020204020204" pitchFamily="34" charset="-122"/>
              <a:ea typeface="微软雅黑" panose="020B0503020204020204" pitchFamily="34" charset="-122"/>
            </a:endParaRPr>
          </a:p>
          <a:p>
            <a:r>
              <a:rPr lang="zh-CN" altLang="en-US" sz="3200" dirty="0">
                <a:solidFill>
                  <a:schemeClr val="accent1"/>
                </a:solidFill>
                <a:latin typeface="微软雅黑" panose="020B0503020204020204" pitchFamily="34" charset="-122"/>
                <a:ea typeface="微软雅黑" panose="020B0503020204020204" pitchFamily="34" charset="-122"/>
                <a:sym typeface="+mn-lt"/>
              </a:rPr>
              <a:t>Background</a:t>
            </a:r>
            <a:endParaRPr lang="zh-CN" altLang="en-US" sz="24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稻壳儿原创设计师【幻雨工作室】_2"/>
          <p:cNvSpPr>
            <a:spLocks noChangeArrowheads="1"/>
          </p:cNvSpPr>
          <p:nvPr/>
        </p:nvSpPr>
        <p:spPr bwMode="auto">
          <a:xfrm>
            <a:off x="582792" y="652933"/>
            <a:ext cx="1004918" cy="1002270"/>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1400">
              <a:solidFill>
                <a:schemeClr val="accent1"/>
              </a:solidFill>
            </a:endParaRPr>
          </a:p>
        </p:txBody>
      </p:sp>
      <p:sp>
        <p:nvSpPr>
          <p:cNvPr id="4" name="稻壳儿原创设计师【幻雨工作室】_3"/>
          <p:cNvSpPr txBox="1">
            <a:spLocks noChangeArrowheads="1"/>
          </p:cNvSpPr>
          <p:nvPr/>
        </p:nvSpPr>
        <p:spPr bwMode="auto">
          <a:xfrm>
            <a:off x="600183" y="800125"/>
            <a:ext cx="9701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000" b="1" dirty="0">
                <a:solidFill>
                  <a:schemeClr val="bg1"/>
                </a:solidFill>
                <a:latin typeface="微软雅黑" panose="020B0503020204020204" pitchFamily="34" charset="-122"/>
                <a:ea typeface="微软雅黑" panose="020B0503020204020204" pitchFamily="34" charset="-122"/>
              </a:rPr>
              <a:t>01</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4143375" y="2144395"/>
            <a:ext cx="6636385" cy="1630045"/>
          </a:xfrm>
          <a:prstGeom prst="rect">
            <a:avLst/>
          </a:prstGeom>
          <a:noFill/>
        </p:spPr>
        <p:txBody>
          <a:bodyPr wrap="square" rtlCol="0">
            <a:spAutoFit/>
          </a:bodyPr>
          <a:p>
            <a:pPr indent="457200"/>
            <a:r>
              <a:rPr sz="2000">
                <a:latin typeface="宋体" panose="02010600030101010101" pitchFamily="2" charset="-122"/>
                <a:ea typeface="宋体" panose="02010600030101010101" pitchFamily="2" charset="-122"/>
                <a:cs typeface="宋体" panose="02010600030101010101" pitchFamily="2" charset="-122"/>
              </a:rPr>
              <a:t>因此，</a:t>
            </a:r>
            <a:r>
              <a:rPr lang="zh-CN" sz="2000">
                <a:latin typeface="宋体" panose="02010600030101010101" pitchFamily="2" charset="-122"/>
                <a:ea typeface="宋体" panose="02010600030101010101" pitchFamily="2" charset="-122"/>
                <a:cs typeface="宋体" panose="02010600030101010101" pitchFamily="2" charset="-122"/>
              </a:rPr>
              <a:t>为了实现</a:t>
            </a:r>
            <a:r>
              <a:rPr lang="zh-CN" sz="2000">
                <a:latin typeface="宋体" panose="02010600030101010101" pitchFamily="2" charset="-122"/>
                <a:ea typeface="宋体" panose="02010600030101010101" pitchFamily="2" charset="-122"/>
                <a:cs typeface="宋体" panose="02010600030101010101" pitchFamily="2" charset="-122"/>
                <a:sym typeface="+mn-ea"/>
              </a:rPr>
              <a:t>在嵌入式平台上高效且准确地</a:t>
            </a:r>
            <a:r>
              <a:rPr lang="zh-CN" sz="2000" b="1">
                <a:latin typeface="宋体" panose="02010600030101010101" pitchFamily="2" charset="-122"/>
                <a:ea typeface="宋体" panose="02010600030101010101" pitchFamily="2" charset="-122"/>
                <a:cs typeface="宋体" panose="02010600030101010101" pitchFamily="2" charset="-122"/>
                <a:sym typeface="+mn-ea"/>
              </a:rPr>
              <a:t>定位</a:t>
            </a:r>
            <a:r>
              <a:rPr lang="zh-CN" sz="2000">
                <a:latin typeface="宋体" panose="02010600030101010101" pitchFamily="2" charset="-122"/>
                <a:ea typeface="宋体" panose="02010600030101010101" pitchFamily="2" charset="-122"/>
                <a:cs typeface="宋体" panose="02010600030101010101" pitchFamily="2" charset="-122"/>
                <a:sym typeface="+mn-ea"/>
              </a:rPr>
              <a:t>，</a:t>
            </a:r>
            <a:r>
              <a:rPr lang="zh-CN" sz="2000" b="1">
                <a:latin typeface="宋体" panose="02010600030101010101" pitchFamily="2" charset="-122"/>
                <a:ea typeface="宋体" panose="02010600030101010101" pitchFamily="2" charset="-122"/>
                <a:cs typeface="宋体" panose="02010600030101010101" pitchFamily="2" charset="-122"/>
                <a:sym typeface="+mn-ea"/>
              </a:rPr>
              <a:t>定姿</a:t>
            </a:r>
            <a:r>
              <a:rPr lang="zh-CN" sz="2000">
                <a:latin typeface="宋体" panose="02010600030101010101" pitchFamily="2" charset="-122"/>
                <a:ea typeface="宋体" panose="02010600030101010101" pitchFamily="2" charset="-122"/>
                <a:cs typeface="宋体" panose="02010600030101010101" pitchFamily="2" charset="-122"/>
                <a:sym typeface="+mn-ea"/>
              </a:rPr>
              <a:t>，采用</a:t>
            </a:r>
            <a:r>
              <a:rPr lang="zh-CN" sz="2000" b="1">
                <a:latin typeface="宋体" panose="02010600030101010101" pitchFamily="2" charset="-122"/>
                <a:ea typeface="宋体" panose="02010600030101010101" pitchFamily="2" charset="-122"/>
                <a:cs typeface="宋体" panose="02010600030101010101" pitchFamily="2" charset="-122"/>
                <a:sym typeface="+mn-ea"/>
              </a:rPr>
              <a:t>将多种传感器</a:t>
            </a:r>
            <a:r>
              <a:rPr lang="en-US" altLang="zh-CN" sz="2000" b="1">
                <a:latin typeface="宋体" panose="02010600030101010101" pitchFamily="2" charset="-122"/>
                <a:ea typeface="宋体" panose="02010600030101010101" pitchFamily="2" charset="-122"/>
                <a:cs typeface="宋体" panose="02010600030101010101" pitchFamily="2" charset="-122"/>
                <a:sym typeface="+mn-ea"/>
              </a:rPr>
              <a:t>(GPS+IMU+MAG)</a:t>
            </a:r>
            <a:r>
              <a:rPr lang="zh-CN" sz="2000" b="1">
                <a:latin typeface="宋体" panose="02010600030101010101" pitchFamily="2" charset="-122"/>
                <a:ea typeface="宋体" panose="02010600030101010101" pitchFamily="2" charset="-122"/>
                <a:cs typeface="宋体" panose="02010600030101010101" pitchFamily="2" charset="-122"/>
                <a:sym typeface="+mn-ea"/>
              </a:rPr>
              <a:t>信息互补融合的方式</a:t>
            </a:r>
            <a:r>
              <a:rPr lang="zh-CN" sz="2000">
                <a:latin typeface="宋体" panose="02010600030101010101" pitchFamily="2" charset="-122"/>
                <a:ea typeface="宋体" panose="02010600030101010101" pitchFamily="2" charset="-122"/>
                <a:cs typeface="宋体" panose="02010600030101010101" pitchFamily="2" charset="-122"/>
                <a:sym typeface="+mn-ea"/>
              </a:rPr>
              <a:t>，取长补短，既能</a:t>
            </a:r>
            <a:r>
              <a:rPr sz="2000">
                <a:latin typeface="宋体" panose="02010600030101010101" pitchFamily="2" charset="-122"/>
                <a:ea typeface="宋体" panose="02010600030101010101" pitchFamily="2" charset="-122"/>
                <a:cs typeface="宋体" panose="02010600030101010101" pitchFamily="2" charset="-122"/>
                <a:sym typeface="+mn-ea"/>
              </a:rPr>
              <a:t>满足微处理器的计算能力</a:t>
            </a:r>
            <a:r>
              <a:rPr lang="zh-CN" sz="2000">
                <a:latin typeface="宋体" panose="02010600030101010101" pitchFamily="2" charset="-122"/>
                <a:ea typeface="宋体" panose="02010600030101010101" pitchFamily="2" charset="-122"/>
                <a:cs typeface="宋体" panose="02010600030101010101" pitchFamily="2" charset="-122"/>
                <a:sym typeface="+mn-ea"/>
              </a:rPr>
              <a:t>，也能</a:t>
            </a:r>
            <a:r>
              <a:rPr sz="2000">
                <a:latin typeface="宋体" panose="02010600030101010101" pitchFamily="2" charset="-122"/>
                <a:ea typeface="宋体" panose="02010600030101010101" pitchFamily="2" charset="-122"/>
                <a:cs typeface="宋体" panose="02010600030101010101" pitchFamily="2" charset="-122"/>
                <a:sym typeface="+mn-ea"/>
              </a:rPr>
              <a:t>保持输出精度</a:t>
            </a:r>
            <a:r>
              <a:rPr lang="zh-CN" sz="2000">
                <a:latin typeface="宋体" panose="02010600030101010101" pitchFamily="2" charset="-122"/>
                <a:ea typeface="宋体" panose="02010600030101010101" pitchFamily="2" charset="-122"/>
                <a:cs typeface="宋体" panose="02010600030101010101" pitchFamily="2" charset="-122"/>
                <a:sym typeface="+mn-ea"/>
              </a:rPr>
              <a:t>，最大幅度减小误差。</a:t>
            </a:r>
            <a:endParaRPr lang="zh-CN" sz="2000">
              <a:latin typeface="宋体" panose="02010600030101010101" pitchFamily="2" charset="-122"/>
              <a:ea typeface="宋体" panose="02010600030101010101" pitchFamily="2" charset="-122"/>
              <a:cs typeface="宋体" panose="02010600030101010101" pitchFamily="2" charset="-122"/>
            </a:endParaRPr>
          </a:p>
          <a:p>
            <a:pPr indent="457200"/>
            <a:endParaRPr sz="2000">
              <a:latin typeface="宋体" panose="02010600030101010101" pitchFamily="2" charset="-122"/>
              <a:ea typeface="宋体" panose="02010600030101010101" pitchFamily="2" charset="-122"/>
              <a:cs typeface="宋体" panose="02010600030101010101" pitchFamily="2" charset="-122"/>
            </a:endParaRPr>
          </a:p>
        </p:txBody>
      </p:sp>
      <p:pic>
        <p:nvPicPr>
          <p:cNvPr id="102" name="图片 101"/>
          <p:cNvPicPr/>
          <p:nvPr>
            <p:custDataLst>
              <p:tags r:id="rId1"/>
            </p:custDataLst>
          </p:nvPr>
        </p:nvPicPr>
        <p:blipFill>
          <a:blip r:embed="rId2"/>
          <a:stretch>
            <a:fillRect/>
          </a:stretch>
        </p:blipFill>
        <p:spPr>
          <a:xfrm>
            <a:off x="229870" y="1917700"/>
            <a:ext cx="4286250" cy="3619500"/>
          </a:xfrm>
          <a:prstGeom prst="rect">
            <a:avLst/>
          </a:prstGeom>
          <a:noFill/>
          <a:ln w="9525">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10" name="稻壳儿原创设计师【幻雨工作室】_1"/>
          <p:cNvSpPr>
            <a:spLocks noChangeArrowheads="1"/>
          </p:cNvSpPr>
          <p:nvPr/>
        </p:nvSpPr>
        <p:spPr bwMode="auto">
          <a:xfrm>
            <a:off x="5282199" y="1867833"/>
            <a:ext cx="1627608" cy="1623318"/>
          </a:xfrm>
          <a:prstGeom prst="ellipse">
            <a:avLst/>
          </a:prstGeom>
          <a:solidFill>
            <a:schemeClr val="accent1"/>
          </a:solidFill>
          <a:ln w="76200">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800">
              <a:solidFill>
                <a:schemeClr val="accent1"/>
              </a:solidFill>
            </a:endParaRPr>
          </a:p>
        </p:txBody>
      </p:sp>
      <p:sp>
        <p:nvSpPr>
          <p:cNvPr id="30" name="稻壳儿原创设计师【幻雨工作室】_3"/>
          <p:cNvSpPr txBox="1">
            <a:spLocks noChangeArrowheads="1"/>
          </p:cNvSpPr>
          <p:nvPr/>
        </p:nvSpPr>
        <p:spPr bwMode="auto">
          <a:xfrm>
            <a:off x="5356130" y="2137777"/>
            <a:ext cx="1479744"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6600" b="1" dirty="0">
                <a:solidFill>
                  <a:schemeClr val="bg1"/>
                </a:solidFill>
                <a:latin typeface="微软雅黑" panose="020B0503020204020204" pitchFamily="34" charset="-122"/>
                <a:ea typeface="微软雅黑" panose="020B0503020204020204" pitchFamily="34" charset="-122"/>
              </a:rPr>
              <a:t>02</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11" name="稻壳儿原创设计师【幻雨工作室】_1"/>
          <p:cNvSpPr txBox="1"/>
          <p:nvPr/>
        </p:nvSpPr>
        <p:spPr>
          <a:xfrm>
            <a:off x="2691130" y="3800475"/>
            <a:ext cx="7491095" cy="1753235"/>
          </a:xfrm>
          <a:prstGeom prst="rect">
            <a:avLst/>
          </a:prstGeom>
          <a:noFill/>
        </p:spPr>
        <p:txBody>
          <a:bodyPr wrap="square" rtlCol="0">
            <a:spAutoFit/>
          </a:bodyPr>
          <a:p>
            <a:pPr marL="914400" lvl="2" indent="457200" algn="l"/>
            <a:r>
              <a:rPr lang="zh-CN" altLang="en-US" sz="3600" dirty="0">
                <a:solidFill>
                  <a:schemeClr val="accent1"/>
                </a:solidFill>
                <a:latin typeface="微软雅黑" panose="020B0503020204020204" pitchFamily="34" charset="-122"/>
                <a:ea typeface="微软雅黑" panose="020B0503020204020204" pitchFamily="34" charset="-122"/>
                <a:sym typeface="+mn-ea"/>
              </a:rPr>
              <a:t>研究内容及关键技术</a:t>
            </a:r>
            <a:endParaRPr lang="zh-CN" altLang="en-US" sz="3600" dirty="0">
              <a:solidFill>
                <a:schemeClr val="accent1"/>
              </a:solidFill>
              <a:latin typeface="微软雅黑" panose="020B0503020204020204" pitchFamily="34" charset="-122"/>
              <a:ea typeface="微软雅黑" panose="020B0503020204020204" pitchFamily="34" charset="-122"/>
            </a:endParaRPr>
          </a:p>
          <a:p>
            <a:pPr algn="l"/>
            <a:r>
              <a:rPr lang="en-US" altLang="zh-CN" sz="3600" dirty="0">
                <a:solidFill>
                  <a:schemeClr val="accent1"/>
                </a:solidFill>
                <a:latin typeface="微软雅黑" panose="020B0503020204020204" pitchFamily="34" charset="-122"/>
                <a:ea typeface="微软雅黑" panose="020B0503020204020204" pitchFamily="34" charset="-122"/>
                <a:sym typeface="+mn-ea"/>
              </a:rPr>
              <a:t>     </a:t>
            </a:r>
            <a:r>
              <a:rPr lang="zh-CN" altLang="en-US" sz="3600" dirty="0">
                <a:solidFill>
                  <a:schemeClr val="accent1"/>
                </a:solidFill>
                <a:latin typeface="微软雅黑" panose="020B0503020204020204" pitchFamily="34" charset="-122"/>
                <a:ea typeface="微软雅黑" panose="020B0503020204020204" pitchFamily="34" charset="-122"/>
                <a:sym typeface="+mn-ea"/>
              </a:rPr>
              <a:t>Research contents and key</a:t>
            </a:r>
            <a:r>
              <a:rPr lang="en-US" altLang="zh-CN" sz="3600" dirty="0">
                <a:solidFill>
                  <a:schemeClr val="accent1"/>
                </a:solidFill>
                <a:latin typeface="微软雅黑" panose="020B0503020204020204" pitchFamily="34" charset="-122"/>
                <a:ea typeface="微软雅黑" panose="020B0503020204020204" pitchFamily="34" charset="-122"/>
                <a:sym typeface="+mn-ea"/>
              </a:rPr>
              <a:t> 	        </a:t>
            </a:r>
            <a:r>
              <a:rPr lang="zh-CN" altLang="en-US" sz="3600" dirty="0">
                <a:solidFill>
                  <a:schemeClr val="accent1"/>
                </a:solidFill>
                <a:latin typeface="微软雅黑" panose="020B0503020204020204" pitchFamily="34" charset="-122"/>
                <a:ea typeface="微软雅黑" panose="020B0503020204020204" pitchFamily="34" charset="-122"/>
                <a:sym typeface="+mn-ea"/>
              </a:rPr>
              <a:t>technologies</a:t>
            </a:r>
            <a:endParaRPr lang="zh-CN" altLang="en-US" sz="360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Tree>
  </p:cSld>
  <p:clrMapOvr>
    <a:masterClrMapping/>
  </p:clrMapOvr>
</p:sld>
</file>

<file path=ppt/tags/tag1.xml><?xml version="1.0" encoding="utf-8"?>
<p:tagLst xmlns:p="http://schemas.openxmlformats.org/presentationml/2006/main">
  <p:tag name="KSO_WM_UNIT_PLACING_PICTURE_USER_VIEWPORT" val="{&quot;height&quot;:5700,&quot;width&quot;:6750}"/>
</p:tagLst>
</file>

<file path=ppt/tags/tag10.xml><?xml version="1.0" encoding="utf-8"?>
<p:tagLst xmlns:p="http://schemas.openxmlformats.org/presentationml/2006/main">
  <p:tag name="KSO_WM_UNIT_TIMELINE_IDINGROUP" val="8"/>
  <p:tag name="KSO_WM_UNIT_TIMELINE_EMPHASIS_ID" val="6"/>
  <p:tag name="KSO_WM_UNIT_ADJUSTLAYOUT_ID" val="9"/>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191582_6*m_h_i*1_1_3"/>
  <p:tag name="KSO_WM_TEMPLATE_CATEGORY" val="diagram"/>
  <p:tag name="KSO_WM_TEMPLATE_INDEX" val="20191582"/>
  <p:tag name="KSO_WM_UNIT_LAYERLEVEL" val="1_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11.xml><?xml version="1.0" encoding="utf-8"?>
<p:tagLst xmlns:p="http://schemas.openxmlformats.org/presentationml/2006/main">
  <p:tag name="KSO_WM_UNIT_ADJUSTLAYOUT_ID" val="30"/>
  <p:tag name="KSO_WM_UNIT_HIGHLIGHT" val="0"/>
  <p:tag name="KSO_WM_UNIT_COMPATIBLE" val="0"/>
  <p:tag name="KSO_WM_UNIT_DIAGRAM_ISNUMVISUAL" val="0"/>
  <p:tag name="KSO_WM_UNIT_DIAGRAM_ISREFERUNIT" val="0"/>
  <p:tag name="KSO_WM_DIAGRAM_GROUP_CODE" val="m1-3"/>
  <p:tag name="KSO_WM_UNIT_TYPE" val="i"/>
  <p:tag name="KSO_WM_UNIT_INDEX" val="2"/>
  <p:tag name="KSO_WM_UNIT_ID" val="diagram20191582_6*i*2"/>
  <p:tag name="KSO_WM_TEMPLATE_CATEGORY" val="diagram"/>
  <p:tag name="KSO_WM_TEMPLATE_INDEX" val="20191582"/>
  <p:tag name="KSO_WM_UNIT_LAYERLEVEL" val="1"/>
  <p:tag name="KSO_WM_TAG_VERSION" val="1.0"/>
  <p:tag name="KSO_WM_BEAUTIFY_FLAG" val="#wm#"/>
  <p:tag name="KSO_WM_UNIT_LINE_FORE_SCHEMECOLOR_INDEX" val="6"/>
  <p:tag name="KSO_WM_UNIT_LINE_FILL_TYPE" val="2"/>
  <p:tag name="KSO_WM_UNIT_TEXT_FILL_FORE_SCHEMECOLOR_INDEX" val="2"/>
  <p:tag name="KSO_WM_UNIT_TEXT_FILL_TYPE" val="1"/>
</p:tagLst>
</file>

<file path=ppt/tags/tag12.xml><?xml version="1.0" encoding="utf-8"?>
<p:tagLst xmlns:p="http://schemas.openxmlformats.org/presentationml/2006/main">
  <p:tag name="KSO_WM_UNIT_TIMELINE_IDINGROUP" val="9"/>
  <p:tag name="KSO_WM_UNIT_ADJUSTLAYOUT_ID" val="3"/>
  <p:tag name="KSO_WM_UNIT_HIGHLIGHT" val="0"/>
  <p:tag name="KSO_WM_UNIT_COMPATIBLE" val="0"/>
  <p:tag name="KSO_WM_UNIT_DIAGRAM_ISNUMVISUAL" val="0"/>
  <p:tag name="KSO_WM_UNIT_DIAGRAM_ISREFERUNIT" val="0"/>
  <p:tag name="KSO_WM_DIAGRAM_GROUP_CODE" val="m1-1"/>
  <p:tag name="KSO_WM_UNIT_TYPE" val="m_h_i"/>
  <p:tag name="KSO_WM_UNIT_INDEX" val="1_1_4"/>
  <p:tag name="KSO_WM_UNIT_ID" val="diagram20191582_6*m_h_i*1_1_4"/>
  <p:tag name="KSO_WM_TEMPLATE_CATEGORY" val="diagram"/>
  <p:tag name="KSO_WM_TEMPLATE_INDEX" val="20191582"/>
  <p:tag name="KSO_WM_UNIT_LAYERLEVEL" val="1_1_1"/>
  <p:tag name="KSO_WM_TAG_VERSION" val="1.0"/>
  <p:tag name="KSO_WM_BEAUTIFY_FLAG" val="#wm#"/>
  <p:tag name="KSO_WM_UNIT_FILL_FORE_SCHEMECOLOR_INDEX" val="14"/>
  <p:tag name="KSO_WM_UNIT_FILL_TYPE" val="1"/>
  <p:tag name="KSO_WM_UNIT_LINE_FORE_SCHEMECOLOR_INDEX" val="6"/>
  <p:tag name="KSO_WM_UNIT_LINE_FILL_TYPE" val="2"/>
  <p:tag name="KSO_WM_UNIT_TEXT_FILL_FORE_SCHEMECOLOR_INDEX" val="2"/>
  <p:tag name="KSO_WM_UNIT_TEXT_FILL_TYPE" val="1"/>
</p:tagLst>
</file>

<file path=ppt/tags/tag13.xml><?xml version="1.0" encoding="utf-8"?>
<p:tagLst xmlns:p="http://schemas.openxmlformats.org/presentationml/2006/main">
  <p:tag name="KSO_WM_UNIT_TIMELINE_IDINGROUP" val="10"/>
  <p:tag name="KSO_WM_UNIT_ADJUSTLAYOUT_ID" val="26"/>
  <p:tag name="KSO_WM_UNIT_HIGHLIGHT" val="0"/>
  <p:tag name="KSO_WM_UNIT_COMPATIBLE" val="0"/>
  <p:tag name="KSO_WM_UNIT_DIAGRAM_ISNUMVISUAL" val="0"/>
  <p:tag name="KSO_WM_UNIT_DIAGRAM_ISREFERUNIT" val="0"/>
  <p:tag name="KSO_WM_DIAGRAM_GROUP_CODE" val="m1-1"/>
  <p:tag name="KSO_WM_UNIT_TYPE" val="m_h_i"/>
  <p:tag name="KSO_WM_UNIT_INDEX" val="1_1_5"/>
  <p:tag name="KSO_WM_UNIT_ID" val="diagram20191582_6*m_h_i*1_1_5"/>
  <p:tag name="KSO_WM_TEMPLATE_CATEGORY" val="diagram"/>
  <p:tag name="KSO_WM_TEMPLATE_INDEX" val="20191582"/>
  <p:tag name="KSO_WM_UNIT_LAYERLEVEL" val="1_1_1"/>
  <p:tag name="KSO_WM_TAG_VERSION" val="1.0"/>
  <p:tag name="KSO_WM_BEAUTIFY_FLAG" val="#wm#"/>
  <p:tag name="KSO_WM_UNIT_LINE_FORE_SCHEMECOLOR_INDEX" val="6"/>
  <p:tag name="KSO_WM_UNIT_LINE_FILL_TYPE" val="2"/>
</p:tagLst>
</file>

<file path=ppt/tags/tag14.xml><?xml version="1.0" encoding="utf-8"?>
<p:tagLst xmlns:p="http://schemas.openxmlformats.org/presentationml/2006/main">
  <p:tag name="KSO_WM_UNIT_TIMELINE_IDINGROUP" val="11"/>
  <p:tag name="KSO_WM_UNIT_ADJUSTLAYOUT_ID" val="87"/>
  <p:tag name="KSO_WM_UNIT_HIGHLIGHT" val="0"/>
  <p:tag name="KSO_WM_UNIT_COMPATIBLE" val="0"/>
  <p:tag name="KSO_WM_UNIT_DIAGRAM_ISNUMVISUAL" val="0"/>
  <p:tag name="KSO_WM_UNIT_DIAGRAM_ISREFERUNIT" val="0"/>
  <p:tag name="KSO_WM_DIAGRAM_GROUP_CODE" val="m1-1"/>
  <p:tag name="KSO_WM_UNIT_TYPE" val="m_h_i"/>
  <p:tag name="KSO_WM_UNIT_INDEX" val="1_1_6"/>
  <p:tag name="KSO_WM_UNIT_ID" val="diagram20191582_6*m_h_i*1_1_6"/>
  <p:tag name="KSO_WM_TEMPLATE_CATEGORY" val="diagram"/>
  <p:tag name="KSO_WM_TEMPLATE_INDEX" val="20191582"/>
  <p:tag name="KSO_WM_UNIT_LAYERLEVEL" val="1_1_1"/>
  <p:tag name="KSO_WM_TAG_VERSION" val="1.0"/>
  <p:tag name="KSO_WM_BEAUTIFY_FLAG" val="#wm#"/>
  <p:tag name="KSO_WM_UNIT_LINE_FORE_SCHEMECOLOR_INDEX" val="6"/>
  <p:tag name="KSO_WM_UNIT_LINE_FILL_TYPE" val="2"/>
</p:tagLst>
</file>

<file path=ppt/tags/tag15.xml><?xml version="1.0" encoding="utf-8"?>
<p:tagLst xmlns:p="http://schemas.openxmlformats.org/presentationml/2006/main">
  <p:tag name="KSO_WM_UNIT_TIMELINE_IDINGROUP" val="1"/>
  <p:tag name="KSO_WM_UNIT_TIMELINE_EMPHASIS_ID" val="1"/>
  <p:tag name="KSO_WM_UNIT_ADJUSTLAYOUT_ID" val="31"/>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191582_6*m_h_i*1_2_1"/>
  <p:tag name="KSO_WM_TEMPLATE_CATEGORY" val="diagram"/>
  <p:tag name="KSO_WM_TEMPLATE_INDEX" val="20191582"/>
  <p:tag name="KSO_WM_UNIT_LAYERLEVEL" val="1_1_1"/>
  <p:tag name="KSO_WM_TAG_VERSION" val="1.0"/>
  <p:tag name="KSO_WM_BEAUTIFY_FLAG" val="#wm#"/>
  <p:tag name="KSO_WM_UNIT_LINE_FORE_SCHEMECOLOR_INDEX" val="6"/>
  <p:tag name="KSO_WM_UNIT_LINE_FILL_TYPE" val="2"/>
</p:tagLst>
</file>

<file path=ppt/tags/tag16.xml><?xml version="1.0" encoding="utf-8"?>
<p:tagLst xmlns:p="http://schemas.openxmlformats.org/presentationml/2006/main">
  <p:tag name="KSO_WM_UNIT_TIMELINE_IDINGROUP" val="2"/>
  <p:tag name="KSO_WM_UNIT_TIMELINE_EMPHASIS_ID" val="2"/>
  <p:tag name="KSO_WM_UNIT_ADJUSTLAYOUT_ID" val="32"/>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191582_6*m_h_i*1_2_2"/>
  <p:tag name="KSO_WM_TEMPLATE_CATEGORY" val="diagram"/>
  <p:tag name="KSO_WM_TEMPLATE_INDEX" val="20191582"/>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Lst>
</file>

<file path=ppt/tags/tag17.xml><?xml version="1.0" encoding="utf-8"?>
<p:tagLst xmlns:p="http://schemas.openxmlformats.org/presentationml/2006/main">
  <p:tag name="KSO_WM_UNIT_TIMELINE_IDINGROUP" val="3"/>
  <p:tag name="KSO_WM_UNIT_TIMELINE_EMPHASIS_ID" val="3"/>
  <p:tag name="KSO_WM_UNIT_ADJUSTLAYOUT_ID" val="33"/>
  <p:tag name="KSO_WM_UNIT_ISCONTENTSTITLE" val="0"/>
  <p:tag name="KSO_WM_UNIT_ISNUMDGMTITLE" val="0"/>
  <p:tag name="KSO_WM_UNIT_NOCLEAR" val="0"/>
  <p:tag name="KSO_WM_UNIT_VALUE" val="4"/>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191582_6*m_h_a*1_2_1"/>
  <p:tag name="KSO_WM_TEMPLATE_CATEGORY" val="diagram"/>
  <p:tag name="KSO_WM_TEMPLATE_INDEX" val="20191582"/>
  <p:tag name="KSO_WM_UNIT_LAYERLEVEL" val="1_1_1"/>
  <p:tag name="KSO_WM_TAG_VERSION" val="1.0"/>
  <p:tag name="KSO_WM_BEAUTIFY_FLAG" val="#wm#"/>
  <p:tag name="KSO_WM_UNIT_PRESET_TEXT" val="2017/06"/>
  <p:tag name="KSO_WM_UNIT_TEXT_FILL_FORE_SCHEMECOLOR_INDEX" val="14"/>
  <p:tag name="KSO_WM_UNIT_TEXT_FILL_TYPE" val="1"/>
</p:tagLst>
</file>

<file path=ppt/tags/tag18.xml><?xml version="1.0" encoding="utf-8"?>
<p:tagLst xmlns:p="http://schemas.openxmlformats.org/presentationml/2006/main">
  <p:tag name="KSO_WM_UNIT_TIMELINE_IDINGROUP" val="7"/>
  <p:tag name="KSO_WM_UNIT_TIMELINE_EMPHASIS_ID" val="4"/>
  <p:tag name="KSO_WM_UNIT_ADJUSTLAYOUT_ID" val="38"/>
  <p:tag name="KSO_WM_UNIT_PICTURE_CLIP_FLAG" val="1"/>
  <p:tag name="KSO_WM_UNIT_VALUE" val="360*636"/>
  <p:tag name="KSO_WM_UNIT_HIGHLIGHT" val="0"/>
  <p:tag name="KSO_WM_UNIT_COMPATIBLE" val="0"/>
  <p:tag name="KSO_WM_UNIT_DIAGRAM_ISNUMVISUAL" val="0"/>
  <p:tag name="KSO_WM_UNIT_DIAGRAM_ISREFERUNIT" val="0"/>
  <p:tag name="KSO_WM_DIAGRAM_GROUP_CODE" val="m1-1"/>
  <p:tag name="KSO_WM_UNIT_TYPE" val="m_h_d"/>
  <p:tag name="KSO_WM_UNIT_INDEX" val="1_2_1"/>
  <p:tag name="KSO_WM_UNIT_ID" val="diagram20191582_6*m_h_d*1_2_1"/>
  <p:tag name="KSO_WM_TEMPLATE_CATEGORY" val="diagram"/>
  <p:tag name="KSO_WM_TEMPLATE_INDEX" val="20191582"/>
  <p:tag name="KSO_WM_UNIT_LAYERLEVEL" val="1_1_1"/>
  <p:tag name="KSO_WM_TAG_VERSION" val="1.0"/>
  <p:tag name="KSO_WM_BEAUTIFY_FLAG" val="#wm#"/>
  <p:tag name="KSO_WM_UNIT_LINE_FORE_SCHEMECOLOR_INDEX" val="14"/>
  <p:tag name="KSO_WM_UNIT_LINE_FILL_TYPE" val="2"/>
  <p:tag name="KSO_WM_UNIT_SHADOW_SCHEMECOLOR_INDEX" val="7"/>
</p:tagLst>
</file>

<file path=ppt/tags/tag19.xml><?xml version="1.0" encoding="utf-8"?>
<p:tagLst xmlns:p="http://schemas.openxmlformats.org/presentationml/2006/main">
  <p:tag name="KSO_WM_UNIT_TIMELINE_IDINGROUP" val="8"/>
  <p:tag name="KSO_WM_UNIT_TIMELINE_EMPHASIS_ID" val="6"/>
  <p:tag name="KSO_WM_UNIT_ADJUSTLAYOUT_ID" val="39"/>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191582_6*m_h_i*1_2_3"/>
  <p:tag name="KSO_WM_TEMPLATE_CATEGORY" val="diagram"/>
  <p:tag name="KSO_WM_TEMPLATE_INDEX" val="20191582"/>
  <p:tag name="KSO_WM_UNIT_LAYERLEVEL" val="1_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2.xml><?xml version="1.0" encoding="utf-8"?>
<p:tagLst xmlns:p="http://schemas.openxmlformats.org/presentationml/2006/main">
  <p:tag name="KSO_WM_UNIT_TIMELINE_EMPHASIS_ID" val="2"/>
  <p:tag name="KSO_WM_UNIT_ADJUSTLAYOUT_ID" val="13"/>
  <p:tag name="KSO_WM_UNIT_HIGHLIGHT" val="0"/>
  <p:tag name="KSO_WM_UNIT_COMPATIBLE" val="0"/>
  <p:tag name="KSO_WM_UNIT_DIAGRAM_ISNUMVISUAL" val="0"/>
  <p:tag name="KSO_WM_UNIT_DIAGRAM_ISREFERUNIT" val="0"/>
  <p:tag name="KSO_WM_DIAGRAM_GROUP_CODE" val="m1-1"/>
  <p:tag name="KSO_WM_UNIT_TYPE" val="m_i"/>
  <p:tag name="KSO_WM_UNIT_INDEX" val="1_1"/>
  <p:tag name="KSO_WM_UNIT_ID" val="diagram20191582_6*m_i*1_1"/>
  <p:tag name="KSO_WM_TEMPLATE_CATEGORY" val="diagram"/>
  <p:tag name="KSO_WM_TEMPLATE_INDEX" val="20191582"/>
  <p:tag name="KSO_WM_UNIT_LAYERLEVEL" val="1_1"/>
  <p:tag name="KSO_WM_TAG_VERSION" val="1.0"/>
  <p:tag name="KSO_WM_BEAUTIFY_FLAG" val="#wm#"/>
  <p:tag name="KSO_WM_UNIT_LINE_FORE_SCHEMECOLOR_INDEX" val="6"/>
  <p:tag name="KSO_WM_UNIT_LINE_FILL_TYPE" val="2"/>
</p:tagLst>
</file>

<file path=ppt/tags/tag20.xml><?xml version="1.0" encoding="utf-8"?>
<p:tagLst xmlns:p="http://schemas.openxmlformats.org/presentationml/2006/main">
  <p:tag name="KSO_WM_UNIT_ADJUSTLAYOUT_ID" val="40"/>
  <p:tag name="KSO_WM_UNIT_HIGHLIGHT" val="0"/>
  <p:tag name="KSO_WM_UNIT_COMPATIBLE" val="0"/>
  <p:tag name="KSO_WM_UNIT_DIAGRAM_ISNUMVISUAL" val="0"/>
  <p:tag name="KSO_WM_UNIT_DIAGRAM_ISREFERUNIT" val="0"/>
  <p:tag name="KSO_WM_DIAGRAM_GROUP_CODE" val="m1-3"/>
  <p:tag name="KSO_WM_UNIT_TYPE" val="i"/>
  <p:tag name="KSO_WM_UNIT_INDEX" val="1"/>
  <p:tag name="KSO_WM_UNIT_ID" val="diagram20191582_6*i*1"/>
  <p:tag name="KSO_WM_TEMPLATE_CATEGORY" val="diagram"/>
  <p:tag name="KSO_WM_TEMPLATE_INDEX" val="20191582"/>
  <p:tag name="KSO_WM_UNIT_LAYERLEVEL" val="1"/>
  <p:tag name="KSO_WM_TAG_VERSION" val="1.0"/>
  <p:tag name="KSO_WM_BEAUTIFY_FLAG" val="#wm#"/>
  <p:tag name="KSO_WM_UNIT_LINE_FORE_SCHEMECOLOR_INDEX" val="6"/>
  <p:tag name="KSO_WM_UNIT_LINE_FILL_TYPE" val="2"/>
  <p:tag name="KSO_WM_UNIT_TEXT_FILL_FORE_SCHEMECOLOR_INDEX" val="2"/>
  <p:tag name="KSO_WM_UNIT_TEXT_FILL_TYPE" val="1"/>
</p:tagLst>
</file>

<file path=ppt/tags/tag21.xml><?xml version="1.0" encoding="utf-8"?>
<p:tagLst xmlns:p="http://schemas.openxmlformats.org/presentationml/2006/main">
  <p:tag name="KSO_WM_UNIT_TIMELINE_IDINGROUP" val="9"/>
  <p:tag name="KSO_WM_UNIT_ADJUSTLAYOUT_ID" val="41"/>
  <p:tag name="KSO_WM_UNIT_HIGHLIGHT" val="0"/>
  <p:tag name="KSO_WM_UNIT_COMPATIBLE" val="0"/>
  <p:tag name="KSO_WM_UNIT_DIAGRAM_ISNUMVISUAL" val="0"/>
  <p:tag name="KSO_WM_UNIT_DIAGRAM_ISREFERUNIT" val="0"/>
  <p:tag name="KSO_WM_DIAGRAM_GROUP_CODE" val="m1-1"/>
  <p:tag name="KSO_WM_UNIT_TYPE" val="m_h_i"/>
  <p:tag name="KSO_WM_UNIT_INDEX" val="1_2_4"/>
  <p:tag name="KSO_WM_UNIT_ID" val="diagram20191582_6*m_h_i*1_2_4"/>
  <p:tag name="KSO_WM_TEMPLATE_CATEGORY" val="diagram"/>
  <p:tag name="KSO_WM_TEMPLATE_INDEX" val="20191582"/>
  <p:tag name="KSO_WM_UNIT_LAYERLEVEL" val="1_1_1"/>
  <p:tag name="KSO_WM_TAG_VERSION" val="1.0"/>
  <p:tag name="KSO_WM_BEAUTIFY_FLAG" val="#wm#"/>
  <p:tag name="KSO_WM_UNIT_FILL_FORE_SCHEMECOLOR_INDEX" val="14"/>
  <p:tag name="KSO_WM_UNIT_FILL_TYPE" val="1"/>
  <p:tag name="KSO_WM_UNIT_LINE_FORE_SCHEMECOLOR_INDEX" val="6"/>
  <p:tag name="KSO_WM_UNIT_LINE_FILL_TYPE" val="2"/>
  <p:tag name="KSO_WM_UNIT_TEXT_FILL_FORE_SCHEMECOLOR_INDEX" val="2"/>
  <p:tag name="KSO_WM_UNIT_TEXT_FILL_TYPE" val="1"/>
</p:tagLst>
</file>

<file path=ppt/tags/tag22.xml><?xml version="1.0" encoding="utf-8"?>
<p:tagLst xmlns:p="http://schemas.openxmlformats.org/presentationml/2006/main">
  <p:tag name="KSO_WM_UNIT_TIMELINE_IDINGROUP" val="10"/>
  <p:tag name="KSO_WM_UNIT_ADJUSTLAYOUT_ID" val="42"/>
  <p:tag name="KSO_WM_UNIT_HIGHLIGHT" val="0"/>
  <p:tag name="KSO_WM_UNIT_COMPATIBLE" val="0"/>
  <p:tag name="KSO_WM_UNIT_DIAGRAM_ISNUMVISUAL" val="0"/>
  <p:tag name="KSO_WM_UNIT_DIAGRAM_ISREFERUNIT" val="0"/>
  <p:tag name="KSO_WM_DIAGRAM_GROUP_CODE" val="m1-1"/>
  <p:tag name="KSO_WM_UNIT_TYPE" val="m_h_i"/>
  <p:tag name="KSO_WM_UNIT_INDEX" val="1_2_5"/>
  <p:tag name="KSO_WM_UNIT_ID" val="diagram20191582_6*m_h_i*1_2_5"/>
  <p:tag name="KSO_WM_TEMPLATE_CATEGORY" val="diagram"/>
  <p:tag name="KSO_WM_TEMPLATE_INDEX" val="20191582"/>
  <p:tag name="KSO_WM_UNIT_LAYERLEVEL" val="1_1_1"/>
  <p:tag name="KSO_WM_TAG_VERSION" val="1.0"/>
  <p:tag name="KSO_WM_BEAUTIFY_FLAG" val="#wm#"/>
  <p:tag name="KSO_WM_UNIT_LINE_FORE_SCHEMECOLOR_INDEX" val="6"/>
  <p:tag name="KSO_WM_UNIT_LINE_FILL_TYPE" val="2"/>
</p:tagLst>
</file>

<file path=ppt/tags/tag23.xml><?xml version="1.0" encoding="utf-8"?>
<p:tagLst xmlns:p="http://schemas.openxmlformats.org/presentationml/2006/main">
  <p:tag name="KSO_WM_UNIT_TIMELINE_IDINGROUP" val="11"/>
  <p:tag name="KSO_WM_UNIT_ADJUSTLAYOUT_ID" val="43"/>
  <p:tag name="KSO_WM_UNIT_HIGHLIGHT" val="0"/>
  <p:tag name="KSO_WM_UNIT_COMPATIBLE" val="0"/>
  <p:tag name="KSO_WM_UNIT_DIAGRAM_ISNUMVISUAL" val="0"/>
  <p:tag name="KSO_WM_UNIT_DIAGRAM_ISREFERUNIT" val="0"/>
  <p:tag name="KSO_WM_DIAGRAM_GROUP_CODE" val="m1-1"/>
  <p:tag name="KSO_WM_UNIT_TYPE" val="m_h_i"/>
  <p:tag name="KSO_WM_UNIT_INDEX" val="1_2_6"/>
  <p:tag name="KSO_WM_UNIT_ID" val="diagram20191582_6*m_h_i*1_2_6"/>
  <p:tag name="KSO_WM_TEMPLATE_CATEGORY" val="diagram"/>
  <p:tag name="KSO_WM_TEMPLATE_INDEX" val="20191582"/>
  <p:tag name="KSO_WM_UNIT_LAYERLEVEL" val="1_1_1"/>
  <p:tag name="KSO_WM_TAG_VERSION" val="1.0"/>
  <p:tag name="KSO_WM_BEAUTIFY_FLAG" val="#wm#"/>
  <p:tag name="KSO_WM_UNIT_LINE_FORE_SCHEMECOLOR_INDEX" val="6"/>
  <p:tag name="KSO_WM_UNIT_LINE_FILL_TYPE" val="2"/>
</p:tagLst>
</file>

<file path=ppt/tags/tag24.xml><?xml version="1.0" encoding="utf-8"?>
<p:tagLst xmlns:p="http://schemas.openxmlformats.org/presentationml/2006/main">
  <p:tag name="KSO_WM_UNIT_TIMELINE_IDINGROUP" val="1"/>
  <p:tag name="KSO_WM_UNIT_TIMELINE_EMPHASIS_ID" val="1"/>
  <p:tag name="KSO_WM_UNIT_ADJUSTLAYOUT_ID" val="44"/>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191582_6*m_h_i*1_3_1"/>
  <p:tag name="KSO_WM_TEMPLATE_CATEGORY" val="diagram"/>
  <p:tag name="KSO_WM_TEMPLATE_INDEX" val="20191582"/>
  <p:tag name="KSO_WM_UNIT_LAYERLEVEL" val="1_1_1"/>
  <p:tag name="KSO_WM_TAG_VERSION" val="1.0"/>
  <p:tag name="KSO_WM_BEAUTIFY_FLAG" val="#wm#"/>
  <p:tag name="KSO_WM_UNIT_LINE_FORE_SCHEMECOLOR_INDEX" val="6"/>
  <p:tag name="KSO_WM_UNIT_LINE_FILL_TYPE" val="2"/>
</p:tagLst>
</file>

<file path=ppt/tags/tag25.xml><?xml version="1.0" encoding="utf-8"?>
<p:tagLst xmlns:p="http://schemas.openxmlformats.org/presentationml/2006/main">
  <p:tag name="KSO_WM_UNIT_TIMELINE_IDINGROUP" val="2"/>
  <p:tag name="KSO_WM_UNIT_TIMELINE_EMPHASIS_ID" val="2"/>
  <p:tag name="KSO_WM_UNIT_ADJUSTLAYOUT_ID" val="45"/>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191582_6*m_h_i*1_3_2"/>
  <p:tag name="KSO_WM_TEMPLATE_CATEGORY" val="diagram"/>
  <p:tag name="KSO_WM_TEMPLATE_INDEX" val="20191582"/>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Lst>
</file>

<file path=ppt/tags/tag26.xml><?xml version="1.0" encoding="utf-8"?>
<p:tagLst xmlns:p="http://schemas.openxmlformats.org/presentationml/2006/main">
  <p:tag name="KSO_WM_UNIT_TIMELINE_IDINGROUP" val="3"/>
  <p:tag name="KSO_WM_UNIT_TIMELINE_EMPHASIS_ID" val="3"/>
  <p:tag name="KSO_WM_UNIT_ADJUSTLAYOUT_ID" val="46"/>
  <p:tag name="KSO_WM_UNIT_ISCONTENTSTITLE" val="0"/>
  <p:tag name="KSO_WM_UNIT_ISNUMDGMTITLE" val="0"/>
  <p:tag name="KSO_WM_UNIT_NOCLEAR" val="0"/>
  <p:tag name="KSO_WM_UNIT_VALUE" val="4"/>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191582_6*m_h_a*1_3_1"/>
  <p:tag name="KSO_WM_TEMPLATE_CATEGORY" val="diagram"/>
  <p:tag name="KSO_WM_TEMPLATE_INDEX" val="20191582"/>
  <p:tag name="KSO_WM_UNIT_LAYERLEVEL" val="1_1_1"/>
  <p:tag name="KSO_WM_TAG_VERSION" val="1.0"/>
  <p:tag name="KSO_WM_BEAUTIFY_FLAG" val="#wm#"/>
  <p:tag name="KSO_WM_UNIT_PRESET_TEXT" val="2018/06"/>
  <p:tag name="KSO_WM_UNIT_TEXT_FILL_FORE_SCHEMECOLOR_INDEX" val="14"/>
  <p:tag name="KSO_WM_UNIT_TEXT_FILL_TYPE" val="1"/>
</p:tagLst>
</file>

<file path=ppt/tags/tag27.xml><?xml version="1.0" encoding="utf-8"?>
<p:tagLst xmlns:p="http://schemas.openxmlformats.org/presentationml/2006/main">
  <p:tag name="KSO_WM_UNIT_TIMELINE_IDINGROUP" val="7"/>
  <p:tag name="KSO_WM_UNIT_TIMELINE_EMPHASIS_ID" val="4"/>
  <p:tag name="KSO_WM_UNIT_ADJUSTLAYOUT_ID" val="57"/>
  <p:tag name="KSO_WM_UNIT_PICTURE_CLIP_FLAG" val="1"/>
  <p:tag name="KSO_WM_UNIT_VALUE" val="360*636"/>
  <p:tag name="KSO_WM_UNIT_HIGHLIGHT" val="0"/>
  <p:tag name="KSO_WM_UNIT_COMPATIBLE" val="0"/>
  <p:tag name="KSO_WM_UNIT_DIAGRAM_ISNUMVISUAL" val="0"/>
  <p:tag name="KSO_WM_UNIT_DIAGRAM_ISREFERUNIT" val="0"/>
  <p:tag name="KSO_WM_DIAGRAM_GROUP_CODE" val="m1-1"/>
  <p:tag name="KSO_WM_UNIT_TYPE" val="m_h_d"/>
  <p:tag name="KSO_WM_UNIT_INDEX" val="1_3_1"/>
  <p:tag name="KSO_WM_UNIT_ID" val="diagram20191582_6*m_h_d*1_3_1"/>
  <p:tag name="KSO_WM_TEMPLATE_CATEGORY" val="diagram"/>
  <p:tag name="KSO_WM_TEMPLATE_INDEX" val="20191582"/>
  <p:tag name="KSO_WM_UNIT_LAYERLEVEL" val="1_1_1"/>
  <p:tag name="KSO_WM_TAG_VERSION" val="1.0"/>
  <p:tag name="KSO_WM_BEAUTIFY_FLAG" val="#wm#"/>
  <p:tag name="KSO_WM_UNIT_LINE_FORE_SCHEMECOLOR_INDEX" val="14"/>
  <p:tag name="KSO_WM_UNIT_LINE_FILL_TYPE" val="2"/>
  <p:tag name="KSO_WM_UNIT_SHADOW_SCHEMECOLOR_INDEX" val="7"/>
</p:tagLst>
</file>

<file path=ppt/tags/tag28.xml><?xml version="1.0" encoding="utf-8"?>
<p:tagLst xmlns:p="http://schemas.openxmlformats.org/presentationml/2006/main">
  <p:tag name="KSO_WM_UNIT_TIMELINE_IDINGROUP" val="8"/>
  <p:tag name="KSO_WM_UNIT_TIMELINE_EMPHASIS_ID" val="6"/>
  <p:tag name="KSO_WM_UNIT_ADJUSTLAYOUT_ID" val="58"/>
  <p:tag name="KSO_WM_UNIT_HIGHLIGHT" val="0"/>
  <p:tag name="KSO_WM_UNIT_COMPATIBLE" val="0"/>
  <p:tag name="KSO_WM_UNIT_DIAGRAM_ISNUMVISUAL" val="0"/>
  <p:tag name="KSO_WM_UNIT_DIAGRAM_ISREFERUNIT" val="0"/>
  <p:tag name="KSO_WM_DIAGRAM_GROUP_CODE" val="m1-1"/>
  <p:tag name="KSO_WM_UNIT_TYPE" val="m_h_i"/>
  <p:tag name="KSO_WM_UNIT_INDEX" val="1_3_3"/>
  <p:tag name="KSO_WM_UNIT_ID" val="diagram20191582_6*m_h_i*1_3_3"/>
  <p:tag name="KSO_WM_TEMPLATE_CATEGORY" val="diagram"/>
  <p:tag name="KSO_WM_TEMPLATE_INDEX" val="20191582"/>
  <p:tag name="KSO_WM_UNIT_LAYERLEVEL" val="1_1_1"/>
  <p:tag name="KSO_WM_TAG_VERSION" val="1.0"/>
  <p:tag name="KSO_WM_BEAUTIFY_FLAG" val="#wm#"/>
  <p:tag name="KSO_WM_UNIT_FILL_FORE_SCHEMECOLOR_INDEX" val="14"/>
  <p:tag name="KSO_WM_UNIT_FILL_TYPE" val="1"/>
  <p:tag name="KSO_WM_UNIT_TEXT_FILL_FORE_SCHEMECOLOR_INDEX" val="2"/>
  <p:tag name="KSO_WM_UNIT_TEXT_FILL_TYPE" val="1"/>
</p:tagLst>
</file>

<file path=ppt/tags/tag29.xml><?xml version="1.0" encoding="utf-8"?>
<p:tagLst xmlns:p="http://schemas.openxmlformats.org/presentationml/2006/main">
  <p:tag name="KSO_WM_UNIT_ADJUSTLAYOUT_ID" val="59"/>
  <p:tag name="KSO_WM_UNIT_HIGHLIGHT" val="0"/>
  <p:tag name="KSO_WM_UNIT_COMPATIBLE" val="0"/>
  <p:tag name="KSO_WM_UNIT_DIAGRAM_ISNUMVISUAL" val="0"/>
  <p:tag name="KSO_WM_UNIT_DIAGRAM_ISREFERUNIT" val="0"/>
  <p:tag name="KSO_WM_DIAGRAM_GROUP_CODE" val="m1-3"/>
  <p:tag name="KSO_WM_UNIT_TYPE" val="i"/>
  <p:tag name="KSO_WM_UNIT_INDEX" val="3"/>
  <p:tag name="KSO_WM_UNIT_ID" val="diagram20191582_6*i*3"/>
  <p:tag name="KSO_WM_TEMPLATE_CATEGORY" val="diagram"/>
  <p:tag name="KSO_WM_TEMPLATE_INDEX" val="20191582"/>
  <p:tag name="KSO_WM_UNIT_LAYERLEVEL" val="1"/>
  <p:tag name="KSO_WM_TAG_VERSION" val="1.0"/>
  <p:tag name="KSO_WM_BEAUTIFY_FLAG" val="#wm#"/>
  <p:tag name="KSO_WM_UNIT_LINE_FORE_SCHEMECOLOR_INDEX" val="6"/>
  <p:tag name="KSO_WM_UNIT_LINE_FILL_TYPE" val="2"/>
  <p:tag name="KSO_WM_UNIT_TEXT_FILL_FORE_SCHEMECOLOR_INDEX" val="2"/>
  <p:tag name="KSO_WM_UNIT_TEXT_FILL_TYPE" val="1"/>
</p:tagLst>
</file>

<file path=ppt/tags/tag3.xml><?xml version="1.0" encoding="utf-8"?>
<p:tagLst xmlns:p="http://schemas.openxmlformats.org/presentationml/2006/main">
  <p:tag name="KSO_WM_UNIT_TIMELINE_EMPHASIS_ID" val="5"/>
  <p:tag name="KSO_WM_UNIT_ADJUSTLAYOUT_ID" val="64"/>
  <p:tag name="KSO_WM_UNIT_HIGHLIGHT" val="0"/>
  <p:tag name="KSO_WM_UNIT_COMPATIBLE" val="0"/>
  <p:tag name="KSO_WM_UNIT_DIAGRAM_ISNUMVISUAL" val="0"/>
  <p:tag name="KSO_WM_UNIT_DIAGRAM_ISREFERUNIT" val="0"/>
  <p:tag name="KSO_WM_DIAGRAM_GROUP_CODE" val="m1-1"/>
  <p:tag name="KSO_WM_UNIT_TYPE" val="m_i"/>
  <p:tag name="KSO_WM_UNIT_INDEX" val="1_2"/>
  <p:tag name="KSO_WM_UNIT_ID" val="diagram20191582_6*m_i*1_2"/>
  <p:tag name="KSO_WM_TEMPLATE_CATEGORY" val="diagram"/>
  <p:tag name="KSO_WM_TEMPLATE_INDEX" val="20191582"/>
  <p:tag name="KSO_WM_UNIT_LAYERLEVEL" val="1_1"/>
  <p:tag name="KSO_WM_TAG_VERSION" val="1.0"/>
  <p:tag name="KSO_WM_BEAUTIFY_FLAG" val="#wm#"/>
  <p:tag name="KSO_WM_UNIT_LINE_FORE_SCHEMECOLOR_INDEX" val="6"/>
  <p:tag name="KSO_WM_UNIT_LINE_FILL_TYPE" val="2"/>
</p:tagLst>
</file>

<file path=ppt/tags/tag30.xml><?xml version="1.0" encoding="utf-8"?>
<p:tagLst xmlns:p="http://schemas.openxmlformats.org/presentationml/2006/main">
  <p:tag name="KSO_WM_UNIT_TIMELINE_IDINGROUP" val="9"/>
  <p:tag name="KSO_WM_UNIT_ADJUSTLAYOUT_ID" val="60"/>
  <p:tag name="KSO_WM_UNIT_HIGHLIGHT" val="0"/>
  <p:tag name="KSO_WM_UNIT_COMPATIBLE" val="0"/>
  <p:tag name="KSO_WM_UNIT_DIAGRAM_ISNUMVISUAL" val="0"/>
  <p:tag name="KSO_WM_UNIT_DIAGRAM_ISREFERUNIT" val="0"/>
  <p:tag name="KSO_WM_DIAGRAM_GROUP_CODE" val="m1-1"/>
  <p:tag name="KSO_WM_UNIT_TYPE" val="m_h_i"/>
  <p:tag name="KSO_WM_UNIT_INDEX" val="1_3_4"/>
  <p:tag name="KSO_WM_UNIT_ID" val="diagram20191582_6*m_h_i*1_3_4"/>
  <p:tag name="KSO_WM_TEMPLATE_CATEGORY" val="diagram"/>
  <p:tag name="KSO_WM_TEMPLATE_INDEX" val="20191582"/>
  <p:tag name="KSO_WM_UNIT_LAYERLEVEL" val="1_1_1"/>
  <p:tag name="KSO_WM_TAG_VERSION" val="1.0"/>
  <p:tag name="KSO_WM_BEAUTIFY_FLAG" val="#wm#"/>
  <p:tag name="KSO_WM_UNIT_FILL_FORE_SCHEMECOLOR_INDEX" val="14"/>
  <p:tag name="KSO_WM_UNIT_FILL_TYPE" val="1"/>
  <p:tag name="KSO_WM_UNIT_LINE_FORE_SCHEMECOLOR_INDEX" val="6"/>
  <p:tag name="KSO_WM_UNIT_LINE_FILL_TYPE" val="2"/>
  <p:tag name="KSO_WM_UNIT_TEXT_FILL_FORE_SCHEMECOLOR_INDEX" val="2"/>
  <p:tag name="KSO_WM_UNIT_TEXT_FILL_TYPE" val="1"/>
</p:tagLst>
</file>

<file path=ppt/tags/tag31.xml><?xml version="1.0" encoding="utf-8"?>
<p:tagLst xmlns:p="http://schemas.openxmlformats.org/presentationml/2006/main">
  <p:tag name="KSO_WM_UNIT_TIMELINE_IDINGROUP" val="10"/>
  <p:tag name="KSO_WM_UNIT_ADJUSTLAYOUT_ID" val="61"/>
  <p:tag name="KSO_WM_UNIT_HIGHLIGHT" val="0"/>
  <p:tag name="KSO_WM_UNIT_COMPATIBLE" val="0"/>
  <p:tag name="KSO_WM_UNIT_DIAGRAM_ISNUMVISUAL" val="0"/>
  <p:tag name="KSO_WM_UNIT_DIAGRAM_ISREFERUNIT" val="0"/>
  <p:tag name="KSO_WM_DIAGRAM_GROUP_CODE" val="m1-1"/>
  <p:tag name="KSO_WM_UNIT_TYPE" val="m_h_i"/>
  <p:tag name="KSO_WM_UNIT_INDEX" val="1_3_5"/>
  <p:tag name="KSO_WM_UNIT_ID" val="diagram20191582_6*m_h_i*1_3_5"/>
  <p:tag name="KSO_WM_TEMPLATE_CATEGORY" val="diagram"/>
  <p:tag name="KSO_WM_TEMPLATE_INDEX" val="20191582"/>
  <p:tag name="KSO_WM_UNIT_LAYERLEVEL" val="1_1_1"/>
  <p:tag name="KSO_WM_TAG_VERSION" val="1.0"/>
  <p:tag name="KSO_WM_BEAUTIFY_FLAG" val="#wm#"/>
  <p:tag name="KSO_WM_UNIT_LINE_FORE_SCHEMECOLOR_INDEX" val="6"/>
  <p:tag name="KSO_WM_UNIT_LINE_FILL_TYPE" val="2"/>
</p:tagLst>
</file>

<file path=ppt/tags/tag32.xml><?xml version="1.0" encoding="utf-8"?>
<p:tagLst xmlns:p="http://schemas.openxmlformats.org/presentationml/2006/main">
  <p:tag name="KSO_WM_UNIT_TIMELINE_IDINGROUP" val="11"/>
  <p:tag name="KSO_WM_UNIT_ADJUSTLAYOUT_ID" val="62"/>
  <p:tag name="KSO_WM_UNIT_HIGHLIGHT" val="0"/>
  <p:tag name="KSO_WM_UNIT_COMPATIBLE" val="0"/>
  <p:tag name="KSO_WM_UNIT_DIAGRAM_ISNUMVISUAL" val="0"/>
  <p:tag name="KSO_WM_UNIT_DIAGRAM_ISREFERUNIT" val="0"/>
  <p:tag name="KSO_WM_DIAGRAM_GROUP_CODE" val="m1-1"/>
  <p:tag name="KSO_WM_UNIT_TYPE" val="m_h_i"/>
  <p:tag name="KSO_WM_UNIT_INDEX" val="1_3_6"/>
  <p:tag name="KSO_WM_UNIT_ID" val="diagram20191582_6*m_h_i*1_3_6"/>
  <p:tag name="KSO_WM_TEMPLATE_CATEGORY" val="diagram"/>
  <p:tag name="KSO_WM_TEMPLATE_INDEX" val="20191582"/>
  <p:tag name="KSO_WM_UNIT_LAYERLEVEL" val="1_1_1"/>
  <p:tag name="KSO_WM_TAG_VERSION" val="1.0"/>
  <p:tag name="KSO_WM_BEAUTIFY_FLAG" val="#wm#"/>
  <p:tag name="KSO_WM_UNIT_LINE_FORE_SCHEMECOLOR_INDEX" val="6"/>
  <p:tag name="KSO_WM_UNIT_LINE_FILL_TYPE" val="2"/>
</p:tagLst>
</file>

<file path=ppt/tags/tag33.xml><?xml version="1.0" encoding="utf-8"?>
<p:tagLst xmlns:p="http://schemas.openxmlformats.org/presentationml/2006/main">
  <p:tag name="KSO_WM_UNIT_TIMELINE_IDINGROUP" val="4"/>
  <p:tag name="KSO_WM_UNIT_TIMELINE_EMPHASIS_ID" val="9"/>
  <p:tag name="KSO_WM_UNIT_ADJUSTLAYOUT_ID" val="52"/>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DIAGRAM_GROUP_CODE" val="m1-1"/>
  <p:tag name="KSO_WM_UNIT_TYPE" val="m_h_b"/>
  <p:tag name="KSO_WM_UNIT_INDEX" val="1_1_1"/>
  <p:tag name="KSO_WM_UNIT_ID" val="diagram20191582_6*m_h_b*1_1_1"/>
  <p:tag name="KSO_WM_TEMPLATE_CATEGORY" val="diagram"/>
  <p:tag name="KSO_WM_TEMPLATE_INDEX" val="20191582"/>
  <p:tag name="KSO_WM_UNIT_LAYERLEVEL" val="1_1_1"/>
  <p:tag name="KSO_WM_TAG_VERSION" val="1.0"/>
  <p:tag name="KSO_WM_BEAUTIFY_FLAG" val="#wm#"/>
  <p:tag name="KSO_WM_UNIT_PRESET_TEXT" val="事件内容标题"/>
  <p:tag name="KSO_WM_UNIT_TEXT_FILL_FORE_SCHEMECOLOR_INDEX" val="13"/>
  <p:tag name="KSO_WM_UNIT_TEXT_FILL_TYPE" val="1"/>
</p:tagLst>
</file>

<file path=ppt/tags/tag34.xml><?xml version="1.0" encoding="utf-8"?>
<p:tagLst xmlns:p="http://schemas.openxmlformats.org/presentationml/2006/main">
  <p:tag name="KSO_WM_UNIT_TIMELINE_IDINGROUP" val="4"/>
  <p:tag name="KSO_WM_UNIT_TIMELINE_EMPHASIS_ID" val="9"/>
  <p:tag name="KSO_WM_UNIT_ADJUSTLAYOUT_ID" val="52"/>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DIAGRAM_GROUP_CODE" val="m1-1"/>
  <p:tag name="KSO_WM_UNIT_TYPE" val="m_h_b"/>
  <p:tag name="KSO_WM_UNIT_INDEX" val="1_1_1"/>
  <p:tag name="KSO_WM_UNIT_ID" val="diagram20191582_6*m_h_b*1_1_1"/>
  <p:tag name="KSO_WM_TEMPLATE_CATEGORY" val="diagram"/>
  <p:tag name="KSO_WM_TEMPLATE_INDEX" val="20191582"/>
  <p:tag name="KSO_WM_UNIT_LAYERLEVEL" val="1_1_1"/>
  <p:tag name="KSO_WM_TAG_VERSION" val="1.0"/>
  <p:tag name="KSO_WM_BEAUTIFY_FLAG" val="#wm#"/>
  <p:tag name="KSO_WM_UNIT_PRESET_TEXT" val="事件内容标题"/>
  <p:tag name="KSO_WM_UNIT_TEXT_FILL_FORE_SCHEMECOLOR_INDEX" val="13"/>
  <p:tag name="KSO_WM_UNIT_TEXT_FILL_TYPE" val="1"/>
</p:tagLst>
</file>

<file path=ppt/tags/tag35.xml><?xml version="1.0" encoding="utf-8"?>
<p:tagLst xmlns:p="http://schemas.openxmlformats.org/presentationml/2006/main">
  <p:tag name="KSO_WM_UNIT_TIMELINE_IDINGROUP" val="4"/>
  <p:tag name="KSO_WM_UNIT_TIMELINE_EMPHASIS_ID" val="9"/>
  <p:tag name="KSO_WM_UNIT_ADJUSTLAYOUT_ID" val="52"/>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DIAGRAM_GROUP_CODE" val="m1-1"/>
  <p:tag name="KSO_WM_UNIT_TYPE" val="m_h_b"/>
  <p:tag name="KSO_WM_UNIT_INDEX" val="1_1_1"/>
  <p:tag name="KSO_WM_UNIT_ID" val="diagram20191582_6*m_h_b*1_1_1"/>
  <p:tag name="KSO_WM_TEMPLATE_CATEGORY" val="diagram"/>
  <p:tag name="KSO_WM_TEMPLATE_INDEX" val="20191582"/>
  <p:tag name="KSO_WM_UNIT_LAYERLEVEL" val="1_1_1"/>
  <p:tag name="KSO_WM_TAG_VERSION" val="1.0"/>
  <p:tag name="KSO_WM_BEAUTIFY_FLAG" val="#wm#"/>
  <p:tag name="KSO_WM_UNIT_PRESET_TEXT" val="事件内容标题"/>
  <p:tag name="KSO_WM_UNIT_TEXT_FILL_FORE_SCHEMECOLOR_INDEX" val="13"/>
  <p:tag name="KSO_WM_UNIT_TEXT_FILL_TYPE" val="1"/>
</p:tagLst>
</file>

<file path=ppt/tags/tag36.xml><?xml version="1.0" encoding="utf-8"?>
<p:tagLst xmlns:p="http://schemas.openxmlformats.org/presentationml/2006/main">
  <p:tag name="KSO_WPP_MARK_KEY" val="fc48dd8d-9123-450e-8581-dfb3346f9c21"/>
  <p:tag name="COMMONDATA" val="eyJjb3VudCI6MTYzLCJoZGlkIjoiZDU5OTIzMmM1NjY2ZTRjM2ExZDA3Yzc4MjYwNmU5YTQiLCJ1c2VyQ291bnQiOjE1OX0="/>
</p:tagLst>
</file>

<file path=ppt/tags/tag4.xml><?xml version="1.0" encoding="utf-8"?>
<p:tagLst xmlns:p="http://schemas.openxmlformats.org/presentationml/2006/main">
  <p:tag name="KSO_WM_UNIT_TIMELINE_EMPHASIS_ID" val="6"/>
  <p:tag name="KSO_WM_UNIT_ADJUSTLAYOUT_ID" val="67"/>
  <p:tag name="KSO_WM_UNIT_HIGHLIGHT" val="0"/>
  <p:tag name="KSO_WM_UNIT_COMPATIBLE" val="0"/>
  <p:tag name="KSO_WM_UNIT_DIAGRAM_ISNUMVISUAL" val="0"/>
  <p:tag name="KSO_WM_UNIT_DIAGRAM_ISREFERUNIT" val="0"/>
  <p:tag name="KSO_WM_DIAGRAM_GROUP_CODE" val="m1-1"/>
  <p:tag name="KSO_WM_UNIT_TYPE" val="m_i"/>
  <p:tag name="KSO_WM_UNIT_INDEX" val="1_3"/>
  <p:tag name="KSO_WM_UNIT_ID" val="diagram20191582_6*m_i*1_3"/>
  <p:tag name="KSO_WM_TEMPLATE_CATEGORY" val="diagram"/>
  <p:tag name="KSO_WM_TEMPLATE_INDEX" val="20191582"/>
  <p:tag name="KSO_WM_UNIT_LAYERLEVEL" val="1_1"/>
  <p:tag name="KSO_WM_TAG_VERSION" val="1.0"/>
  <p:tag name="KSO_WM_BEAUTIFY_FLAG" val="#wm#"/>
  <p:tag name="KSO_WM_UNIT_LINE_FORE_SCHEMECOLOR_INDEX" val="6"/>
  <p:tag name="KSO_WM_UNIT_LINE_FILL_TYPE" val="2"/>
</p:tagLst>
</file>

<file path=ppt/tags/tag5.xml><?xml version="1.0" encoding="utf-8"?>
<p:tagLst xmlns:p="http://schemas.openxmlformats.org/presentationml/2006/main">
  <p:tag name="KSO_WM_UNIT_TIMELINE_EMPHASIS_ID" val="7"/>
  <p:tag name="KSO_WM_UNIT_ADJUSTLAYOUT_ID" val="69"/>
  <p:tag name="KSO_WM_UNIT_HIGHLIGHT" val="0"/>
  <p:tag name="KSO_WM_UNIT_COMPATIBLE" val="0"/>
  <p:tag name="KSO_WM_UNIT_DIAGRAM_ISNUMVISUAL" val="0"/>
  <p:tag name="KSO_WM_UNIT_DIAGRAM_ISREFERUNIT" val="0"/>
  <p:tag name="KSO_WM_DIAGRAM_GROUP_CODE" val="m1-1"/>
  <p:tag name="KSO_WM_UNIT_TYPE" val="m_i"/>
  <p:tag name="KSO_WM_UNIT_INDEX" val="1_4"/>
  <p:tag name="KSO_WM_UNIT_ID" val="diagram20191582_6*m_i*1_4"/>
  <p:tag name="KSO_WM_TEMPLATE_CATEGORY" val="diagram"/>
  <p:tag name="KSO_WM_TEMPLATE_INDEX" val="20191582"/>
  <p:tag name="KSO_WM_UNIT_LAYERLEVEL" val="1_1"/>
  <p:tag name="KSO_WM_TAG_VERSION" val="1.0"/>
  <p:tag name="KSO_WM_BEAUTIFY_FLAG" val="#wm#"/>
  <p:tag name="KSO_WM_UNIT_LINE_FORE_SCHEMECOLOR_INDEX" val="6"/>
  <p:tag name="KSO_WM_UNIT_LINE_FILL_TYPE" val="2"/>
</p:tagLst>
</file>

<file path=ppt/tags/tag6.xml><?xml version="1.0" encoding="utf-8"?>
<p:tagLst xmlns:p="http://schemas.openxmlformats.org/presentationml/2006/main">
  <p:tag name="KSO_WM_UNIT_TIMELINE_IDINGROUP" val="1"/>
  <p:tag name="KSO_WM_UNIT_TIMELINE_EMPHASIS_ID" val="1"/>
  <p:tag name="KSO_WM_UNIT_ADJUSTLAYOUT_ID" val="51"/>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191582_6*m_h_i*1_1_1"/>
  <p:tag name="KSO_WM_TEMPLATE_CATEGORY" val="diagram"/>
  <p:tag name="KSO_WM_TEMPLATE_INDEX" val="20191582"/>
  <p:tag name="KSO_WM_UNIT_LAYERLEVEL" val="1_1_1"/>
  <p:tag name="KSO_WM_TAG_VERSION" val="1.0"/>
  <p:tag name="KSO_WM_BEAUTIFY_FLAG" val="#wm#"/>
  <p:tag name="KSO_WM_UNIT_LINE_FORE_SCHEMECOLOR_INDEX" val="6"/>
  <p:tag name="KSO_WM_UNIT_LINE_FILL_TYPE" val="2"/>
</p:tagLst>
</file>

<file path=ppt/tags/tag7.xml><?xml version="1.0" encoding="utf-8"?>
<p:tagLst xmlns:p="http://schemas.openxmlformats.org/presentationml/2006/main">
  <p:tag name="KSO_WM_UNIT_TIMELINE_IDINGROUP" val="2"/>
  <p:tag name="KSO_WM_UNIT_TIMELINE_EMPHASIS_ID" val="2"/>
  <p:tag name="KSO_WM_UNIT_ADJUSTLAYOUT_ID" val="53"/>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191582_6*m_h_i*1_1_2"/>
  <p:tag name="KSO_WM_TEMPLATE_CATEGORY" val="diagram"/>
  <p:tag name="KSO_WM_TEMPLATE_INDEX" val="20191582"/>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Lst>
</file>

<file path=ppt/tags/tag8.xml><?xml version="1.0" encoding="utf-8"?>
<p:tagLst xmlns:p="http://schemas.openxmlformats.org/presentationml/2006/main">
  <p:tag name="KSO_WM_UNIT_TIMELINE_IDINGROUP" val="3"/>
  <p:tag name="KSO_WM_UNIT_TIMELINE_EMPHASIS_ID" val="3"/>
  <p:tag name="KSO_WM_UNIT_ADJUSTLAYOUT_ID" val="54"/>
  <p:tag name="KSO_WM_UNIT_ISCONTENTSTITLE" val="0"/>
  <p:tag name="KSO_WM_UNIT_ISNUMDGMTITLE" val="0"/>
  <p:tag name="KSO_WM_UNIT_NOCLEAR" val="0"/>
  <p:tag name="KSO_WM_UNIT_VALUE" val="4"/>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191582_6*m_h_a*1_1_1"/>
  <p:tag name="KSO_WM_TEMPLATE_CATEGORY" val="diagram"/>
  <p:tag name="KSO_WM_TEMPLATE_INDEX" val="20191582"/>
  <p:tag name="KSO_WM_UNIT_LAYERLEVEL" val="1_1_1"/>
  <p:tag name="KSO_WM_TAG_VERSION" val="1.0"/>
  <p:tag name="KSO_WM_BEAUTIFY_FLAG" val="#wm#"/>
  <p:tag name="KSO_WM_UNIT_PRESET_TEXT" val="2016/06"/>
  <p:tag name="KSO_WM_UNIT_TEXT_FILL_FORE_SCHEMECOLOR_INDEX" val="14"/>
  <p:tag name="KSO_WM_UNIT_TEXT_FILL_TYPE" val="1"/>
</p:tagLst>
</file>

<file path=ppt/tags/tag9.xml><?xml version="1.0" encoding="utf-8"?>
<p:tagLst xmlns:p="http://schemas.openxmlformats.org/presentationml/2006/main">
  <p:tag name="KSO_WM_UNIT_TIMELINE_IDINGROUP" val="7"/>
  <p:tag name="KSO_WM_UNIT_TIMELINE_EMPHASIS_ID" val="4"/>
  <p:tag name="KSO_WM_UNIT_ADJUSTLAYOUT_ID" val="50"/>
  <p:tag name="KSO_WM_UNIT_PICTURE_CLIP_FLAG" val="1"/>
  <p:tag name="KSO_WM_UNIT_VALUE" val="360*640"/>
  <p:tag name="KSO_WM_UNIT_HIGHLIGHT" val="0"/>
  <p:tag name="KSO_WM_UNIT_COMPATIBLE" val="0"/>
  <p:tag name="KSO_WM_UNIT_DIAGRAM_ISNUMVISUAL" val="0"/>
  <p:tag name="KSO_WM_UNIT_DIAGRAM_ISREFERUNIT" val="0"/>
  <p:tag name="KSO_WM_DIAGRAM_GROUP_CODE" val="m1-1"/>
  <p:tag name="KSO_WM_UNIT_TYPE" val="m_h_d"/>
  <p:tag name="KSO_WM_UNIT_INDEX" val="1_1_1"/>
  <p:tag name="KSO_WM_UNIT_ID" val="diagram20191582_6*m_h_d*1_1_1"/>
  <p:tag name="KSO_WM_TEMPLATE_CATEGORY" val="diagram"/>
  <p:tag name="KSO_WM_TEMPLATE_INDEX" val="20191582"/>
  <p:tag name="KSO_WM_UNIT_LAYERLEVEL" val="1_1_1"/>
  <p:tag name="KSO_WM_TAG_VERSION" val="1.0"/>
  <p:tag name="KSO_WM_BEAUTIFY_FLAG" val="#wm#"/>
  <p:tag name="KSO_WM_UNIT_LINE_FORE_SCHEMECOLOR_INDEX" val="14"/>
  <p:tag name="KSO_WM_UNIT_LINE_FILL_TYPE" val="2"/>
  <p:tag name="KSO_WM_UNIT_SHADOW_SCHEMECOLOR_INDEX" val="7"/>
</p:tagLst>
</file>

<file path=ppt/theme/theme1.xml><?xml version="1.0" encoding="utf-8"?>
<a:theme xmlns:a="http://schemas.openxmlformats.org/drawingml/2006/main" name="Office 主题​​">
  <a:themeElements>
    <a:clrScheme name="经典">
      <a:dk1>
        <a:sysClr val="windowText" lastClr="000000"/>
      </a:dk1>
      <a:lt1>
        <a:sysClr val="window" lastClr="FFFFFF"/>
      </a:lt1>
      <a:dk2>
        <a:srgbClr val="44546A"/>
      </a:dk2>
      <a:lt2>
        <a:srgbClr val="E7E6E6"/>
      </a:lt2>
      <a:accent1>
        <a:srgbClr val="485275"/>
      </a:accent1>
      <a:accent2>
        <a:srgbClr val="485275"/>
      </a:accent2>
      <a:accent3>
        <a:srgbClr val="485275"/>
      </a:accent3>
      <a:accent4>
        <a:srgbClr val="485275"/>
      </a:accent4>
      <a:accent5>
        <a:srgbClr val="485275"/>
      </a:accent5>
      <a:accent6>
        <a:srgbClr val="485275"/>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3460</Words>
  <Application>WPS 演示</Application>
  <PresentationFormat>宽屏</PresentationFormat>
  <Paragraphs>223</Paragraphs>
  <Slides>18</Slides>
  <Notes>0</Notes>
  <HiddenSlides>0</HiddenSlides>
  <MMClips>0</MMClips>
  <ScaleCrop>false</ScaleCrop>
  <HeadingPairs>
    <vt:vector size="6" baseType="variant">
      <vt:variant>
        <vt:lpstr>已用的字体</vt:lpstr>
      </vt:variant>
      <vt:variant>
        <vt:i4>39</vt:i4>
      </vt:variant>
      <vt:variant>
        <vt:lpstr>主题</vt:lpstr>
      </vt:variant>
      <vt:variant>
        <vt:i4>1</vt:i4>
      </vt:variant>
      <vt:variant>
        <vt:lpstr>幻灯片标题</vt:lpstr>
      </vt:variant>
      <vt:variant>
        <vt:i4>18</vt:i4>
      </vt:variant>
    </vt:vector>
  </HeadingPairs>
  <TitlesOfParts>
    <vt:vector size="58" baseType="lpstr">
      <vt:lpstr>Arial</vt:lpstr>
      <vt:lpstr>宋体</vt:lpstr>
      <vt:lpstr>Wingdings</vt:lpstr>
      <vt:lpstr>Calibri</vt:lpstr>
      <vt:lpstr>微软雅黑 Light</vt:lpstr>
      <vt:lpstr>微软雅黑</vt:lpstr>
      <vt:lpstr>方正中等线繁体</vt:lpstr>
      <vt:lpstr>Open Sans</vt:lpstr>
      <vt:lpstr>Segoe Print</vt:lpstr>
      <vt:lpstr>DIN-BoldItalic</vt:lpstr>
      <vt:lpstr>Gill Sans</vt:lpstr>
      <vt:lpstr>Segoe UI</vt:lpstr>
      <vt:lpstr>文泉驿等宽微米黑</vt:lpstr>
      <vt:lpstr>华文细黑</vt:lpstr>
      <vt:lpstr>Arial</vt:lpstr>
      <vt:lpstr>造字工房童真（非商用）常规体</vt:lpstr>
      <vt:lpstr>Clear Sans</vt:lpstr>
      <vt:lpstr>等线</vt:lpstr>
      <vt:lpstr>Arial Unicode MS</vt:lpstr>
      <vt:lpstr>等线 Light</vt:lpstr>
      <vt:lpstr>Gill Sans MT</vt:lpstr>
      <vt:lpstr>黑体</vt:lpstr>
      <vt:lpstr>DejaVu Math TeX Gyre</vt:lpstr>
      <vt:lpstr>Lucida Sans</vt:lpstr>
      <vt:lpstr>Harlow Solid Italic</vt:lpstr>
      <vt:lpstr>Elephant</vt:lpstr>
      <vt:lpstr>造字工房童真体</vt:lpstr>
      <vt:lpstr>方正中等线_GBK</vt:lpstr>
      <vt:lpstr>字语坊文畅体</vt:lpstr>
      <vt:lpstr>华文宋体</vt:lpstr>
      <vt:lpstr>华文隶书</vt:lpstr>
      <vt:lpstr>华文行楷</vt:lpstr>
      <vt:lpstr>华文琥珀</vt:lpstr>
      <vt:lpstr>Arial Rounded MT Bold</vt:lpstr>
      <vt:lpstr>Neris Thin</vt:lpstr>
      <vt:lpstr>Gulim</vt:lpstr>
      <vt:lpstr>Neris Black</vt:lpstr>
      <vt:lpstr>思源黑体 CN Bold</vt:lpstr>
      <vt:lpstr>思源黑体 CN Regular</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19940802</dc:creator>
  <cp:lastModifiedBy>yangyu</cp:lastModifiedBy>
  <cp:revision>183</cp:revision>
  <dcterms:created xsi:type="dcterms:W3CDTF">2020-05-07T01:43:00Z</dcterms:created>
  <dcterms:modified xsi:type="dcterms:W3CDTF">2023-01-10T07:43:57Z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KSOTemplateUUID">
    <vt:lpwstr>v1.0_mb_d+5r7Yb/ArSVvmqi4AFgMA==</vt:lpwstr>
  </property>
  <property fmtid="{D5CDD505-2E9C-101B-9397-08002B2CF9AE}" pid="4" name="ICV">
    <vt:lpwstr>EFCB1EA35ED743E7B3E582B4C7515F83</vt:lpwstr>
  </property>
</Properties>
</file>

<file path=docProps/thumbnail.jpeg>
</file>